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67"/>
  </p:notesMasterIdLst>
  <p:handoutMasterIdLst>
    <p:handoutMasterId r:id="rId68"/>
  </p:handoutMasterIdLst>
  <p:sldIdLst>
    <p:sldId id="318" r:id="rId2"/>
    <p:sldId id="403" r:id="rId3"/>
    <p:sldId id="397" r:id="rId4"/>
    <p:sldId id="398" r:id="rId5"/>
    <p:sldId id="326" r:id="rId6"/>
    <p:sldId id="404" r:id="rId7"/>
    <p:sldId id="264" r:id="rId8"/>
    <p:sldId id="306" r:id="rId9"/>
    <p:sldId id="320" r:id="rId10"/>
    <p:sldId id="311" r:id="rId11"/>
    <p:sldId id="312" r:id="rId12"/>
    <p:sldId id="316" r:id="rId13"/>
    <p:sldId id="329" r:id="rId14"/>
    <p:sldId id="330" r:id="rId15"/>
    <p:sldId id="331" r:id="rId16"/>
    <p:sldId id="332" r:id="rId17"/>
    <p:sldId id="334" r:id="rId18"/>
    <p:sldId id="335" r:id="rId19"/>
    <p:sldId id="407" r:id="rId20"/>
    <p:sldId id="408" r:id="rId21"/>
    <p:sldId id="337" r:id="rId22"/>
    <p:sldId id="341" r:id="rId23"/>
    <p:sldId id="370" r:id="rId24"/>
    <p:sldId id="344" r:id="rId25"/>
    <p:sldId id="342" r:id="rId26"/>
    <p:sldId id="340" r:id="rId27"/>
    <p:sldId id="343" r:id="rId28"/>
    <p:sldId id="372" r:id="rId29"/>
    <p:sldId id="373" r:id="rId30"/>
    <p:sldId id="409" r:id="rId31"/>
    <p:sldId id="374" r:id="rId32"/>
    <p:sldId id="346" r:id="rId33"/>
    <p:sldId id="405" r:id="rId34"/>
    <p:sldId id="400" r:id="rId35"/>
    <p:sldId id="399" r:id="rId36"/>
    <p:sldId id="406" r:id="rId37"/>
    <p:sldId id="380" r:id="rId38"/>
    <p:sldId id="381" r:id="rId39"/>
    <p:sldId id="382" r:id="rId40"/>
    <p:sldId id="383" r:id="rId41"/>
    <p:sldId id="384" r:id="rId42"/>
    <p:sldId id="401" r:id="rId43"/>
    <p:sldId id="385" r:id="rId44"/>
    <p:sldId id="355" r:id="rId45"/>
    <p:sldId id="369" r:id="rId46"/>
    <p:sldId id="402" r:id="rId47"/>
    <p:sldId id="359" r:id="rId48"/>
    <p:sldId id="360" r:id="rId49"/>
    <p:sldId id="361" r:id="rId50"/>
    <p:sldId id="364" r:id="rId51"/>
    <p:sldId id="365" r:id="rId52"/>
    <p:sldId id="386" r:id="rId53"/>
    <p:sldId id="387" r:id="rId54"/>
    <p:sldId id="388" r:id="rId55"/>
    <p:sldId id="366" r:id="rId56"/>
    <p:sldId id="391" r:id="rId57"/>
    <p:sldId id="392" r:id="rId58"/>
    <p:sldId id="393" r:id="rId59"/>
    <p:sldId id="394" r:id="rId60"/>
    <p:sldId id="395" r:id="rId61"/>
    <p:sldId id="367" r:id="rId62"/>
    <p:sldId id="368" r:id="rId63"/>
    <p:sldId id="389" r:id="rId64"/>
    <p:sldId id="338" r:id="rId65"/>
    <p:sldId id="396" r:id="rId66"/>
  </p:sldIdLst>
  <p:sldSz cx="9144000" cy="6858000" type="screen4x3"/>
  <p:notesSz cx="6858000" cy="9144000"/>
  <p:defaultTextStyle>
    <a:defPPr>
      <a:defRPr lang="sq-A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B7E"/>
    <a:srgbClr val="66FF99"/>
    <a:srgbClr val="FF3300"/>
    <a:srgbClr val="000000"/>
    <a:srgbClr val="FFFF00"/>
    <a:srgbClr val="CC0000"/>
    <a:srgbClr val="008000"/>
    <a:srgbClr val="FF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65C45-C924-40AD-BF5A-C76AEBE59C1D}" v="1" dt="2022-12-04T21:30:27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94343" autoAdjust="0"/>
  </p:normalViewPr>
  <p:slideViewPr>
    <p:cSldViewPr>
      <p:cViewPr varScale="1">
        <p:scale>
          <a:sx n="69" d="100"/>
          <a:sy n="69" d="100"/>
        </p:scale>
        <p:origin x="8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notesViewPr>
    <p:cSldViewPr>
      <p:cViewPr varScale="1">
        <p:scale>
          <a:sx n="54" d="100"/>
          <a:sy n="54" d="100"/>
        </p:scale>
        <p:origin x="-1284" y="-84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e Salihi" userId="cbbd94ab-2492-4517-bcb1-e13c8a099acf" providerId="ADAL" clId="{11965C45-C924-40AD-BF5A-C76AEBE59C1D}"/>
    <pc:docChg chg="undo custSel addSld delSld modSld sldOrd">
      <pc:chgData name="Florie Salihi" userId="cbbd94ab-2492-4517-bcb1-e13c8a099acf" providerId="ADAL" clId="{11965C45-C924-40AD-BF5A-C76AEBE59C1D}" dt="2022-12-04T21:51:25.184" v="276" actId="255"/>
      <pc:docMkLst>
        <pc:docMk/>
      </pc:docMkLst>
      <pc:sldChg chg="modSp mod">
        <pc:chgData name="Florie Salihi" userId="cbbd94ab-2492-4517-bcb1-e13c8a099acf" providerId="ADAL" clId="{11965C45-C924-40AD-BF5A-C76AEBE59C1D}" dt="2022-12-04T20:57:28.736" v="6" actId="20577"/>
        <pc:sldMkLst>
          <pc:docMk/>
          <pc:sldMk cId="0" sldId="312"/>
        </pc:sldMkLst>
        <pc:spChg chg="mod">
          <ac:chgData name="Florie Salihi" userId="cbbd94ab-2492-4517-bcb1-e13c8a099acf" providerId="ADAL" clId="{11965C45-C924-40AD-BF5A-C76AEBE59C1D}" dt="2022-12-04T20:57:28.736" v="6" actId="20577"/>
          <ac:spMkLst>
            <pc:docMk/>
            <pc:sldMk cId="0" sldId="312"/>
            <ac:spMk id="173059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00:07.619" v="25" actId="20577"/>
        <pc:sldMkLst>
          <pc:docMk/>
          <pc:sldMk cId="0" sldId="329"/>
        </pc:sldMkLst>
        <pc:spChg chg="mod">
          <ac:chgData name="Florie Salihi" userId="cbbd94ab-2492-4517-bcb1-e13c8a099acf" providerId="ADAL" clId="{11965C45-C924-40AD-BF5A-C76AEBE59C1D}" dt="2022-12-04T21:00:07.619" v="25" actId="20577"/>
          <ac:spMkLst>
            <pc:docMk/>
            <pc:sldMk cId="0" sldId="329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02:21.105" v="41" actId="20577"/>
        <pc:sldMkLst>
          <pc:docMk/>
          <pc:sldMk cId="3042976703" sldId="334"/>
        </pc:sldMkLst>
        <pc:spChg chg="mod">
          <ac:chgData name="Florie Salihi" userId="cbbd94ab-2492-4517-bcb1-e13c8a099acf" providerId="ADAL" clId="{11965C45-C924-40AD-BF5A-C76AEBE59C1D}" dt="2022-12-04T21:02:21.105" v="41" actId="20577"/>
          <ac:spMkLst>
            <pc:docMk/>
            <pc:sldMk cId="3042976703" sldId="334"/>
            <ac:spMk id="5" creationId="{00000000-0000-0000-0000-000000000000}"/>
          </ac:spMkLst>
        </pc:spChg>
      </pc:sldChg>
      <pc:sldChg chg="del">
        <pc:chgData name="Florie Salihi" userId="cbbd94ab-2492-4517-bcb1-e13c8a099acf" providerId="ADAL" clId="{11965C45-C924-40AD-BF5A-C76AEBE59C1D}" dt="2022-12-04T21:07:38.842" v="42" actId="47"/>
        <pc:sldMkLst>
          <pc:docMk/>
          <pc:sldMk cId="1736807400" sldId="336"/>
        </pc:sldMkLst>
      </pc:sldChg>
      <pc:sldChg chg="modSp mod">
        <pc:chgData name="Florie Salihi" userId="cbbd94ab-2492-4517-bcb1-e13c8a099acf" providerId="ADAL" clId="{11965C45-C924-40AD-BF5A-C76AEBE59C1D}" dt="2022-12-04T21:10:39.639" v="49" actId="6549"/>
        <pc:sldMkLst>
          <pc:docMk/>
          <pc:sldMk cId="1538031338" sldId="337"/>
        </pc:sldMkLst>
        <pc:spChg chg="mod">
          <ac:chgData name="Florie Salihi" userId="cbbd94ab-2492-4517-bcb1-e13c8a099acf" providerId="ADAL" clId="{11965C45-C924-40AD-BF5A-C76AEBE59C1D}" dt="2022-12-04T21:10:39.639" v="49" actId="6549"/>
          <ac:spMkLst>
            <pc:docMk/>
            <pc:sldMk cId="1538031338" sldId="337"/>
            <ac:spMk id="8" creationId="{00000000-0000-0000-0000-000000000000}"/>
          </ac:spMkLst>
        </pc:spChg>
        <pc:spChg chg="mod">
          <ac:chgData name="Florie Salihi" userId="cbbd94ab-2492-4517-bcb1-e13c8a099acf" providerId="ADAL" clId="{11965C45-C924-40AD-BF5A-C76AEBE59C1D}" dt="2022-12-04T21:10:34.079" v="48" actId="113"/>
          <ac:spMkLst>
            <pc:docMk/>
            <pc:sldMk cId="1538031338" sldId="337"/>
            <ac:spMk id="9" creationId="{00000000-0000-0000-0000-000000000000}"/>
          </ac:spMkLst>
        </pc:spChg>
      </pc:sldChg>
      <pc:sldChg chg="del">
        <pc:chgData name="Florie Salihi" userId="cbbd94ab-2492-4517-bcb1-e13c8a099acf" providerId="ADAL" clId="{11965C45-C924-40AD-BF5A-C76AEBE59C1D}" dt="2022-12-04T21:07:42.571" v="43" actId="47"/>
        <pc:sldMkLst>
          <pc:docMk/>
          <pc:sldMk cId="3324740807" sldId="339"/>
        </pc:sldMkLst>
      </pc:sldChg>
      <pc:sldChg chg="modSp mod">
        <pc:chgData name="Florie Salihi" userId="cbbd94ab-2492-4517-bcb1-e13c8a099acf" providerId="ADAL" clId="{11965C45-C924-40AD-BF5A-C76AEBE59C1D}" dt="2022-12-04T21:17:08.827" v="70" actId="5793"/>
        <pc:sldMkLst>
          <pc:docMk/>
          <pc:sldMk cId="2566196872" sldId="341"/>
        </pc:sldMkLst>
        <pc:spChg chg="mod">
          <ac:chgData name="Florie Salihi" userId="cbbd94ab-2492-4517-bcb1-e13c8a099acf" providerId="ADAL" clId="{11965C45-C924-40AD-BF5A-C76AEBE59C1D}" dt="2022-12-04T21:17:08.827" v="70" actId="5793"/>
          <ac:spMkLst>
            <pc:docMk/>
            <pc:sldMk cId="2566196872" sldId="341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30:51.107" v="147" actId="20577"/>
        <pc:sldMkLst>
          <pc:docMk/>
          <pc:sldMk cId="129008976" sldId="346"/>
        </pc:sldMkLst>
        <pc:spChg chg="mod">
          <ac:chgData name="Florie Salihi" userId="cbbd94ab-2492-4517-bcb1-e13c8a099acf" providerId="ADAL" clId="{11965C45-C924-40AD-BF5A-C76AEBE59C1D}" dt="2022-12-04T21:30:51.107" v="147" actId="20577"/>
          <ac:spMkLst>
            <pc:docMk/>
            <pc:sldMk cId="129008976" sldId="346"/>
            <ac:spMk id="7" creationId="{00000000-0000-0000-0000-000000000000}"/>
          </ac:spMkLst>
        </pc:spChg>
      </pc:sldChg>
      <pc:sldChg chg="del">
        <pc:chgData name="Florie Salihi" userId="cbbd94ab-2492-4517-bcb1-e13c8a099acf" providerId="ADAL" clId="{11965C45-C924-40AD-BF5A-C76AEBE59C1D}" dt="2022-12-04T21:42:46.919" v="225" actId="47"/>
        <pc:sldMkLst>
          <pc:docMk/>
          <pc:sldMk cId="4236583973" sldId="363"/>
        </pc:sldMkLst>
      </pc:sldChg>
      <pc:sldChg chg="modSp mod">
        <pc:chgData name="Florie Salihi" userId="cbbd94ab-2492-4517-bcb1-e13c8a099acf" providerId="ADAL" clId="{11965C45-C924-40AD-BF5A-C76AEBE59C1D}" dt="2022-12-04T21:43:17.936" v="259" actId="20577"/>
        <pc:sldMkLst>
          <pc:docMk/>
          <pc:sldMk cId="512197171" sldId="364"/>
        </pc:sldMkLst>
        <pc:spChg chg="mod">
          <ac:chgData name="Florie Salihi" userId="cbbd94ab-2492-4517-bcb1-e13c8a099acf" providerId="ADAL" clId="{11965C45-C924-40AD-BF5A-C76AEBE59C1D}" dt="2022-12-04T21:43:17.936" v="259" actId="20577"/>
          <ac:spMkLst>
            <pc:docMk/>
            <pc:sldMk cId="512197171" sldId="364"/>
            <ac:spMk id="2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43:26.349" v="260" actId="20577"/>
        <pc:sldMkLst>
          <pc:docMk/>
          <pc:sldMk cId="194776580" sldId="365"/>
        </pc:sldMkLst>
        <pc:spChg chg="mod">
          <ac:chgData name="Florie Salihi" userId="cbbd94ab-2492-4517-bcb1-e13c8a099acf" providerId="ADAL" clId="{11965C45-C924-40AD-BF5A-C76AEBE59C1D}" dt="2022-12-04T21:43:26.349" v="260" actId="20577"/>
          <ac:spMkLst>
            <pc:docMk/>
            <pc:sldMk cId="194776580" sldId="365"/>
            <ac:spMk id="2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46:53.077" v="268" actId="6549"/>
        <pc:sldMkLst>
          <pc:docMk/>
          <pc:sldMk cId="849341443" sldId="367"/>
        </pc:sldMkLst>
        <pc:spChg chg="mod">
          <ac:chgData name="Florie Salihi" userId="cbbd94ab-2492-4517-bcb1-e13c8a099acf" providerId="ADAL" clId="{11965C45-C924-40AD-BF5A-C76AEBE59C1D}" dt="2022-12-04T21:46:53.077" v="268" actId="6549"/>
          <ac:spMkLst>
            <pc:docMk/>
            <pc:sldMk cId="849341443" sldId="367"/>
            <ac:spMk id="2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48:47.206" v="273" actId="113"/>
        <pc:sldMkLst>
          <pc:docMk/>
          <pc:sldMk cId="1984901703" sldId="368"/>
        </pc:sldMkLst>
        <pc:spChg chg="mod">
          <ac:chgData name="Florie Salihi" userId="cbbd94ab-2492-4517-bcb1-e13c8a099acf" providerId="ADAL" clId="{11965C45-C924-40AD-BF5A-C76AEBE59C1D}" dt="2022-12-04T21:48:47.206" v="273" actId="113"/>
          <ac:spMkLst>
            <pc:docMk/>
            <pc:sldMk cId="1984901703" sldId="368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19:26.802" v="73" actId="6549"/>
        <pc:sldMkLst>
          <pc:docMk/>
          <pc:sldMk cId="311893167" sldId="372"/>
        </pc:sldMkLst>
        <pc:spChg chg="mod">
          <ac:chgData name="Florie Salihi" userId="cbbd94ab-2492-4517-bcb1-e13c8a099acf" providerId="ADAL" clId="{11965C45-C924-40AD-BF5A-C76AEBE59C1D}" dt="2022-12-04T21:19:26.802" v="73" actId="6549"/>
          <ac:spMkLst>
            <pc:docMk/>
            <pc:sldMk cId="311893167" sldId="372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24:11.131" v="111" actId="20577"/>
        <pc:sldMkLst>
          <pc:docMk/>
          <pc:sldMk cId="3081786108" sldId="373"/>
        </pc:sldMkLst>
        <pc:spChg chg="mod">
          <ac:chgData name="Florie Salihi" userId="cbbd94ab-2492-4517-bcb1-e13c8a099acf" providerId="ADAL" clId="{11965C45-C924-40AD-BF5A-C76AEBE59C1D}" dt="2022-12-04T21:24:11.131" v="111" actId="20577"/>
          <ac:spMkLst>
            <pc:docMk/>
            <pc:sldMk cId="3081786108" sldId="373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30:32.076" v="139" actId="5793"/>
        <pc:sldMkLst>
          <pc:docMk/>
          <pc:sldMk cId="2174700754" sldId="374"/>
        </pc:sldMkLst>
        <pc:spChg chg="mod">
          <ac:chgData name="Florie Salihi" userId="cbbd94ab-2492-4517-bcb1-e13c8a099acf" providerId="ADAL" clId="{11965C45-C924-40AD-BF5A-C76AEBE59C1D}" dt="2022-12-04T21:28:48.699" v="122" actId="122"/>
          <ac:spMkLst>
            <pc:docMk/>
            <pc:sldMk cId="2174700754" sldId="374"/>
            <ac:spMk id="2" creationId="{00000000-0000-0000-0000-000000000000}"/>
          </ac:spMkLst>
        </pc:spChg>
        <pc:spChg chg="mod">
          <ac:chgData name="Florie Salihi" userId="cbbd94ab-2492-4517-bcb1-e13c8a099acf" providerId="ADAL" clId="{11965C45-C924-40AD-BF5A-C76AEBE59C1D}" dt="2022-12-04T21:30:32.076" v="139" actId="5793"/>
          <ac:spMkLst>
            <pc:docMk/>
            <pc:sldMk cId="2174700754" sldId="374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37:28.707" v="196" actId="27636"/>
        <pc:sldMkLst>
          <pc:docMk/>
          <pc:sldMk cId="2390215210" sldId="380"/>
        </pc:sldMkLst>
        <pc:spChg chg="mod">
          <ac:chgData name="Florie Salihi" userId="cbbd94ab-2492-4517-bcb1-e13c8a099acf" providerId="ADAL" clId="{11965C45-C924-40AD-BF5A-C76AEBE59C1D}" dt="2022-12-04T21:37:28.707" v="196" actId="27636"/>
          <ac:spMkLst>
            <pc:docMk/>
            <pc:sldMk cId="2390215210" sldId="380"/>
            <ac:spMk id="3" creationId="{00000000-0000-0000-0000-000000000000}"/>
          </ac:spMkLst>
        </pc:spChg>
      </pc:sldChg>
      <pc:sldChg chg="ord">
        <pc:chgData name="Florie Salihi" userId="cbbd94ab-2492-4517-bcb1-e13c8a099acf" providerId="ADAL" clId="{11965C45-C924-40AD-BF5A-C76AEBE59C1D}" dt="2022-12-04T21:38:34.845" v="198"/>
        <pc:sldMkLst>
          <pc:docMk/>
          <pc:sldMk cId="2339713305" sldId="384"/>
        </pc:sldMkLst>
      </pc:sldChg>
      <pc:sldChg chg="modSp mod">
        <pc:chgData name="Florie Salihi" userId="cbbd94ab-2492-4517-bcb1-e13c8a099acf" providerId="ADAL" clId="{11965C45-C924-40AD-BF5A-C76AEBE59C1D}" dt="2022-12-04T21:51:25.184" v="276" actId="255"/>
        <pc:sldMkLst>
          <pc:docMk/>
          <pc:sldMk cId="2774084834" sldId="389"/>
        </pc:sldMkLst>
        <pc:spChg chg="mod">
          <ac:chgData name="Florie Salihi" userId="cbbd94ab-2492-4517-bcb1-e13c8a099acf" providerId="ADAL" clId="{11965C45-C924-40AD-BF5A-C76AEBE59C1D}" dt="2022-12-04T21:51:25.184" v="276" actId="255"/>
          <ac:spMkLst>
            <pc:docMk/>
            <pc:sldMk cId="2774084834" sldId="389"/>
            <ac:spMk id="3" creationId="{00000000-0000-0000-0000-000000000000}"/>
          </ac:spMkLst>
        </pc:spChg>
      </pc:sldChg>
      <pc:sldChg chg="del">
        <pc:chgData name="Florie Salihi" userId="cbbd94ab-2492-4517-bcb1-e13c8a099acf" providerId="ADAL" clId="{11965C45-C924-40AD-BF5A-C76AEBE59C1D}" dt="2022-12-04T21:49:37.863" v="274" actId="47"/>
        <pc:sldMkLst>
          <pc:docMk/>
          <pc:sldMk cId="3787044410" sldId="390"/>
        </pc:sldMkLst>
      </pc:sldChg>
      <pc:sldChg chg="modSp mod">
        <pc:chgData name="Florie Salihi" userId="cbbd94ab-2492-4517-bcb1-e13c8a099acf" providerId="ADAL" clId="{11965C45-C924-40AD-BF5A-C76AEBE59C1D}" dt="2022-12-04T21:44:46.131" v="261" actId="6549"/>
        <pc:sldMkLst>
          <pc:docMk/>
          <pc:sldMk cId="701445359" sldId="391"/>
        </pc:sldMkLst>
        <pc:spChg chg="mod">
          <ac:chgData name="Florie Salihi" userId="cbbd94ab-2492-4517-bcb1-e13c8a099acf" providerId="ADAL" clId="{11965C45-C924-40AD-BF5A-C76AEBE59C1D}" dt="2022-12-04T21:44:46.131" v="261" actId="6549"/>
          <ac:spMkLst>
            <pc:docMk/>
            <pc:sldMk cId="701445359" sldId="391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45:41.977" v="267" actId="20577"/>
        <pc:sldMkLst>
          <pc:docMk/>
          <pc:sldMk cId="3895756231" sldId="392"/>
        </pc:sldMkLst>
        <pc:spChg chg="mod">
          <ac:chgData name="Florie Salihi" userId="cbbd94ab-2492-4517-bcb1-e13c8a099acf" providerId="ADAL" clId="{11965C45-C924-40AD-BF5A-C76AEBE59C1D}" dt="2022-12-04T21:45:41.977" v="267" actId="20577"/>
          <ac:spMkLst>
            <pc:docMk/>
            <pc:sldMk cId="3895756231" sldId="392"/>
            <ac:spMk id="3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40:10.878" v="224" actId="122"/>
        <pc:sldMkLst>
          <pc:docMk/>
          <pc:sldMk cId="1020852432" sldId="401"/>
        </pc:sldMkLst>
        <pc:spChg chg="mod">
          <ac:chgData name="Florie Salihi" userId="cbbd94ab-2492-4517-bcb1-e13c8a099acf" providerId="ADAL" clId="{11965C45-C924-40AD-BF5A-C76AEBE59C1D}" dt="2022-12-04T21:40:10.878" v="224" actId="122"/>
          <ac:spMkLst>
            <pc:docMk/>
            <pc:sldMk cId="1020852432" sldId="401"/>
            <ac:spMk id="2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0:59:36.347" v="21" actId="368"/>
        <pc:sldMkLst>
          <pc:docMk/>
          <pc:sldMk cId="2622058606" sldId="403"/>
        </pc:sldMkLst>
        <pc:spChg chg="mod">
          <ac:chgData name="Florie Salihi" userId="cbbd94ab-2492-4517-bcb1-e13c8a099acf" providerId="ADAL" clId="{11965C45-C924-40AD-BF5A-C76AEBE59C1D}" dt="2022-12-04T20:59:36.347" v="21" actId="368"/>
          <ac:spMkLst>
            <pc:docMk/>
            <pc:sldMk cId="2622058606" sldId="403"/>
            <ac:spMk id="6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0:56:35.787" v="4" actId="5793"/>
        <pc:sldMkLst>
          <pc:docMk/>
          <pc:sldMk cId="4274204495" sldId="404"/>
        </pc:sldMkLst>
        <pc:spChg chg="mod">
          <ac:chgData name="Florie Salihi" userId="cbbd94ab-2492-4517-bcb1-e13c8a099acf" providerId="ADAL" clId="{11965C45-C924-40AD-BF5A-C76AEBE59C1D}" dt="2022-12-04T20:56:35.787" v="4" actId="5793"/>
          <ac:spMkLst>
            <pc:docMk/>
            <pc:sldMk cId="4274204495" sldId="404"/>
            <ac:spMk id="33795" creationId="{00000000-0000-0000-0000-000000000000}"/>
          </ac:spMkLst>
        </pc:spChg>
      </pc:sldChg>
      <pc:sldChg chg="modSp mod">
        <pc:chgData name="Florie Salihi" userId="cbbd94ab-2492-4517-bcb1-e13c8a099acf" providerId="ADAL" clId="{11965C45-C924-40AD-BF5A-C76AEBE59C1D}" dt="2022-12-04T21:32:57.761" v="189" actId="20577"/>
        <pc:sldMkLst>
          <pc:docMk/>
          <pc:sldMk cId="2407228775" sldId="405"/>
        </pc:sldMkLst>
        <pc:spChg chg="mod">
          <ac:chgData name="Florie Salihi" userId="cbbd94ab-2492-4517-bcb1-e13c8a099acf" providerId="ADAL" clId="{11965C45-C924-40AD-BF5A-C76AEBE59C1D}" dt="2022-12-04T21:32:57.761" v="189" actId="20577"/>
          <ac:spMkLst>
            <pc:docMk/>
            <pc:sldMk cId="2407228775" sldId="405"/>
            <ac:spMk id="7" creationId="{00000000-0000-0000-0000-000000000000}"/>
          </ac:spMkLst>
        </pc:spChg>
      </pc:sldChg>
      <pc:sldChg chg="modSp new mod">
        <pc:chgData name="Florie Salihi" userId="cbbd94ab-2492-4517-bcb1-e13c8a099acf" providerId="ADAL" clId="{11965C45-C924-40AD-BF5A-C76AEBE59C1D}" dt="2022-12-04T21:08:05.400" v="47"/>
        <pc:sldMkLst>
          <pc:docMk/>
          <pc:sldMk cId="1010797779" sldId="407"/>
        </pc:sldMkLst>
        <pc:spChg chg="mod">
          <ac:chgData name="Florie Salihi" userId="cbbd94ab-2492-4517-bcb1-e13c8a099acf" providerId="ADAL" clId="{11965C45-C924-40AD-BF5A-C76AEBE59C1D}" dt="2022-12-04T21:08:05.400" v="47"/>
          <ac:spMkLst>
            <pc:docMk/>
            <pc:sldMk cId="1010797779" sldId="407"/>
            <ac:spMk id="2" creationId="{2ACB35BF-7309-98D7-3D88-BB4C5B361C53}"/>
          </ac:spMkLst>
        </pc:spChg>
        <pc:spChg chg="mod">
          <ac:chgData name="Florie Salihi" userId="cbbd94ab-2492-4517-bcb1-e13c8a099acf" providerId="ADAL" clId="{11965C45-C924-40AD-BF5A-C76AEBE59C1D}" dt="2022-12-04T21:07:50.001" v="46" actId="27636"/>
          <ac:spMkLst>
            <pc:docMk/>
            <pc:sldMk cId="1010797779" sldId="407"/>
            <ac:spMk id="3" creationId="{50DD19B0-1358-3D76-79FD-44249CE4B81F}"/>
          </ac:spMkLst>
        </pc:spChg>
      </pc:sldChg>
      <pc:sldChg chg="modSp new mod">
        <pc:chgData name="Florie Salihi" userId="cbbd94ab-2492-4517-bcb1-e13c8a099acf" providerId="ADAL" clId="{11965C45-C924-40AD-BF5A-C76AEBE59C1D}" dt="2022-12-04T21:14:56.292" v="67" actId="5793"/>
        <pc:sldMkLst>
          <pc:docMk/>
          <pc:sldMk cId="4094201871" sldId="408"/>
        </pc:sldMkLst>
        <pc:spChg chg="mod">
          <ac:chgData name="Florie Salihi" userId="cbbd94ab-2492-4517-bcb1-e13c8a099acf" providerId="ADAL" clId="{11965C45-C924-40AD-BF5A-C76AEBE59C1D}" dt="2022-12-04T21:13:07.916" v="52"/>
          <ac:spMkLst>
            <pc:docMk/>
            <pc:sldMk cId="4094201871" sldId="408"/>
            <ac:spMk id="2" creationId="{61166127-03C4-E2A1-FB94-3E81BA006ACB}"/>
          </ac:spMkLst>
        </pc:spChg>
        <pc:spChg chg="mod">
          <ac:chgData name="Florie Salihi" userId="cbbd94ab-2492-4517-bcb1-e13c8a099acf" providerId="ADAL" clId="{11965C45-C924-40AD-BF5A-C76AEBE59C1D}" dt="2022-12-04T21:14:56.292" v="67" actId="5793"/>
          <ac:spMkLst>
            <pc:docMk/>
            <pc:sldMk cId="4094201871" sldId="408"/>
            <ac:spMk id="3" creationId="{62BC84A0-DF0C-511F-1674-826B83B4798F}"/>
          </ac:spMkLst>
        </pc:spChg>
      </pc:sldChg>
      <pc:sldChg chg="modSp new mod">
        <pc:chgData name="Florie Salihi" userId="cbbd94ab-2492-4517-bcb1-e13c8a099acf" providerId="ADAL" clId="{11965C45-C924-40AD-BF5A-C76AEBE59C1D}" dt="2022-12-04T21:28:14.241" v="119" actId="122"/>
        <pc:sldMkLst>
          <pc:docMk/>
          <pc:sldMk cId="77068287" sldId="409"/>
        </pc:sldMkLst>
        <pc:spChg chg="mod">
          <ac:chgData name="Florie Salihi" userId="cbbd94ab-2492-4517-bcb1-e13c8a099acf" providerId="ADAL" clId="{11965C45-C924-40AD-BF5A-C76AEBE59C1D}" dt="2022-12-04T21:28:14.241" v="119" actId="122"/>
          <ac:spMkLst>
            <pc:docMk/>
            <pc:sldMk cId="77068287" sldId="409"/>
            <ac:spMk id="2" creationId="{474CE189-9BEE-9122-AFC9-18AD7BBFD4AC}"/>
          </ac:spMkLst>
        </pc:spChg>
        <pc:spChg chg="mod">
          <ac:chgData name="Florie Salihi" userId="cbbd94ab-2492-4517-bcb1-e13c8a099acf" providerId="ADAL" clId="{11965C45-C924-40AD-BF5A-C76AEBE59C1D}" dt="2022-12-04T21:28:04.097" v="118" actId="2711"/>
          <ac:spMkLst>
            <pc:docMk/>
            <pc:sldMk cId="77068287" sldId="409"/>
            <ac:spMk id="3" creationId="{3299BE8D-0B4F-A2D7-8214-148E6ED0A9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B81A622-DE81-4964-BA03-09E64CD77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207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6ED433D-D544-42E5-BC69-ADD6435E8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2633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>
              <a:latin typeface="Times" panose="02020603050405020304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9775" indent="-28416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8238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3850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9463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66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638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10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82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CE907B6-FD8F-4425-8193-C947CF284DD5}" type="slidenum">
              <a:rPr lang="en-US" altLang="es-CO" sz="1200" smtClean="0"/>
              <a:pPr/>
              <a:t>2</a:t>
            </a:fld>
            <a:endParaRPr lang="en-US" altLang="es-CO" sz="1200"/>
          </a:p>
        </p:txBody>
      </p:sp>
      <p:sp>
        <p:nvSpPr>
          <p:cNvPr id="32773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39775" indent="-28416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38238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3850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49463" indent="-227013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066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638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10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78263" indent="-2270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s-CO" sz="1200"/>
              <a:t>Advancing Kosovo Together Program</a:t>
            </a:r>
          </a:p>
        </p:txBody>
      </p:sp>
    </p:spTree>
    <p:extLst>
      <p:ext uri="{BB962C8B-B14F-4D97-AF65-F5344CB8AC3E}">
        <p14:creationId xmlns:p14="http://schemas.microsoft.com/office/powerpoint/2010/main" val="426608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6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sq-AL" sz="1200" dirty="0"/>
              <a:t>Ne </a:t>
            </a:r>
            <a:r>
              <a:rPr lang="en-US" altLang="sq-AL" sz="1200" dirty="0" err="1"/>
              <a:t>rast</a:t>
            </a:r>
            <a:r>
              <a:rPr lang="en-US" altLang="sq-AL" sz="1200" dirty="0"/>
              <a:t> se </a:t>
            </a:r>
            <a:r>
              <a:rPr lang="en-US" altLang="sq-AL" sz="1200" dirty="0" err="1"/>
              <a:t>ka</a:t>
            </a:r>
            <a:r>
              <a:rPr lang="en-US" altLang="sq-AL" sz="1200" dirty="0"/>
              <a:t> me </a:t>
            </a:r>
            <a:r>
              <a:rPr lang="en-US" altLang="sq-AL" sz="1200" dirty="0" err="1"/>
              <a:t>shume</a:t>
            </a:r>
            <a:r>
              <a:rPr lang="en-US" altLang="sq-AL" sz="1200" dirty="0"/>
              <a:t> se </a:t>
            </a:r>
            <a:r>
              <a:rPr lang="en-US" altLang="sq-AL" sz="1200" dirty="0" err="1"/>
              <a:t>një</a:t>
            </a:r>
            <a:r>
              <a:rPr lang="en-US" altLang="sq-AL" sz="1200" dirty="0"/>
              <a:t> mini-tender </a:t>
            </a:r>
            <a:r>
              <a:rPr lang="en-US" altLang="sq-AL" sz="1200" dirty="0" err="1"/>
              <a:t>për</a:t>
            </a:r>
            <a:r>
              <a:rPr lang="en-US" altLang="sq-AL" sz="1200" dirty="0"/>
              <a:t> </a:t>
            </a:r>
            <a:r>
              <a:rPr lang="en-US" altLang="sq-AL" sz="1200" dirty="0" err="1"/>
              <a:t>te</a:t>
            </a:r>
            <a:r>
              <a:rPr lang="en-US" altLang="sq-AL" sz="1200" dirty="0"/>
              <a:t> </a:t>
            </a:r>
            <a:r>
              <a:rPr lang="en-US" altLang="sq-AL" sz="1200" dirty="0" err="1"/>
              <a:t>njëjtin</a:t>
            </a:r>
            <a:r>
              <a:rPr lang="en-US" altLang="sq-AL" sz="1200" dirty="0"/>
              <a:t> </a:t>
            </a:r>
            <a:r>
              <a:rPr lang="en-US" altLang="sq-AL" sz="1200" dirty="0" err="1"/>
              <a:t>aktivitet</a:t>
            </a:r>
            <a:r>
              <a:rPr lang="en-US" altLang="sq-AL" sz="1200" dirty="0"/>
              <a:t> </a:t>
            </a:r>
            <a:r>
              <a:rPr lang="en-US" altLang="sq-AL" sz="1200" dirty="0" err="1"/>
              <a:t>te</a:t>
            </a:r>
            <a:r>
              <a:rPr lang="en-US" altLang="sq-AL" sz="1200" dirty="0"/>
              <a:t> </a:t>
            </a:r>
            <a:r>
              <a:rPr lang="en-US" altLang="sq-AL" sz="1200" dirty="0" err="1"/>
              <a:t>prokurimit</a:t>
            </a:r>
            <a:r>
              <a:rPr lang="en-US" altLang="sq-AL" sz="1200" dirty="0"/>
              <a:t> AK </a:t>
            </a:r>
            <a:r>
              <a:rPr lang="en-US" altLang="sq-AL" sz="1200" dirty="0" err="1"/>
              <a:t>duhet</a:t>
            </a:r>
            <a:r>
              <a:rPr lang="en-US" altLang="sq-AL" sz="1200" dirty="0"/>
              <a:t> </a:t>
            </a:r>
            <a:r>
              <a:rPr lang="en-US" altLang="sq-AL" sz="1200" dirty="0" err="1"/>
              <a:t>te</a:t>
            </a:r>
            <a:r>
              <a:rPr lang="en-US" altLang="sq-AL" sz="1200" dirty="0"/>
              <a:t> </a:t>
            </a:r>
            <a:r>
              <a:rPr lang="en-US" altLang="sq-AL" sz="1200" dirty="0" err="1"/>
              <a:t>shtoj</a:t>
            </a:r>
            <a:r>
              <a:rPr lang="en-US" altLang="sq-AL" sz="1200" dirty="0"/>
              <a:t> pas </a:t>
            </a:r>
            <a:r>
              <a:rPr lang="en-US" altLang="sq-AL" sz="1200" dirty="0" err="1"/>
              <a:t>numrit</a:t>
            </a:r>
            <a:r>
              <a:rPr lang="en-US" altLang="sq-AL" sz="1200" dirty="0"/>
              <a:t> </a:t>
            </a:r>
            <a:r>
              <a:rPr lang="en-US" altLang="sq-AL" sz="1200" dirty="0" err="1"/>
              <a:t>baze</a:t>
            </a:r>
            <a:r>
              <a:rPr lang="en-US" altLang="sq-AL" sz="1200" dirty="0"/>
              <a:t> </a:t>
            </a:r>
            <a:r>
              <a:rPr lang="en-US" altLang="sq-AL" sz="1200" dirty="0" err="1"/>
              <a:t>numrin</a:t>
            </a:r>
            <a:r>
              <a:rPr lang="en-US" altLang="sq-AL" sz="1200" dirty="0"/>
              <a:t> 1, 2 </a:t>
            </a:r>
            <a:r>
              <a:rPr lang="en-US" altLang="sq-AL" sz="1200" dirty="0" err="1"/>
              <a:t>etj</a:t>
            </a:r>
            <a:r>
              <a:rPr lang="en-US" altLang="sq-AL" sz="12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2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7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q-AL" altLang="sq-AL" sz="1200" dirty="0"/>
              <a:t>Një aktivitet i prokurimit konsiderohet i </a:t>
            </a:r>
            <a:r>
              <a:rPr lang="sq-AL" altLang="sq-AL" sz="1200" b="1" dirty="0"/>
              <a:t>përfunduar ne datën e njoftimit te OE mbi rezultatin e aktivitetit </a:t>
            </a:r>
            <a:r>
              <a:rPr lang="sq-AL" altLang="sq-AL" sz="1200" dirty="0"/>
              <a:t>te prokurimit.</a:t>
            </a:r>
            <a:endParaRPr lang="en-US" altLang="sq-AL" sz="12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altLang="en-US" sz="1200" dirty="0" err="1"/>
              <a:t>Ose</a:t>
            </a:r>
            <a:r>
              <a:rPr lang="en-US" altLang="en-US" sz="1200" dirty="0"/>
              <a:t> </a:t>
            </a:r>
            <a:r>
              <a:rPr lang="sq-AL" altLang="en-US" sz="1200" dirty="0"/>
              <a:t>nëse anulohet në datën e publikimit të </a:t>
            </a:r>
            <a:r>
              <a:rPr lang="sq-AL" altLang="en-US" sz="1200" b="1" dirty="0"/>
              <a:t>njoftimit për anulim</a:t>
            </a:r>
            <a:r>
              <a:rPr lang="en-US" altLang="en-US" sz="12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5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65945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F499D-20EA-4425-8C64-A7EB64C5EF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99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2C052-63B8-4BF5-A319-E458B529DB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32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26DF7-D32E-411E-A432-97A33B61F8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55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D9795-B064-4D36-9913-0AA3EC485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51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82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322A-55AD-44CC-947F-4622F468177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60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7A708-BF99-43ED-8F9F-98B69CAAAC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58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8C7EB-D993-4A9E-A456-B2DAB428A0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48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087D2-DCDE-4157-9314-561F28CB05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66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30F32-A134-4A61-90F5-1E7E7A0438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1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8D34F-BE1C-4C3A-BFC2-ECDEA4E7DDA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14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A0DA9-F5E5-4ECB-915F-B8A1CDD511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93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BC18C1-A63E-44A7-9C1F-CFC8590FFE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7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q-A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-prokurimi.rks-gov.net/HOME/Documents/Legislation/Rregulloret/shq/Rregullore%20Nr.001_2022%20p%C3%ABr%20prokurimin%20publik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-prokurimi.rks-gov.net/HOME/Documents/Lajmet%20levizese/alb/439/Ndryshim_Plot%C3%ABsim%20i%20Rregullave%20p%C3%ABr%20prokurim%20te%20Sh%C3%ABrbimeve%20te%20ve%C3%A7anta%20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7651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nn-NO" sz="2800" b="0" i="0" u="none" strike="noStrike" dirty="0">
              <a:solidFill>
                <a:srgbClr val="5E87B0"/>
              </a:solidFill>
              <a:effectLst/>
              <a:latin typeface="Open Sans" panose="020B0606030504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nn-NO" sz="2800" b="1" i="0" u="none" strike="noStrike" dirty="0">
                <a:solidFill>
                  <a:srgbClr val="323B7E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RREGULLORE NR.001/2022 PËR PROKURIMIN PUBLIK</a:t>
            </a:r>
            <a:endParaRPr lang="en-US" sz="3600" b="1" dirty="0">
              <a:solidFill>
                <a:srgbClr val="323B7E"/>
              </a:solidFill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US" sz="3600" b="1" dirty="0"/>
          </a:p>
          <a:p>
            <a:pPr marL="0" indent="0" algn="ctr">
              <a:buFont typeface="Wingdings" pitchFamily="2" charset="2"/>
              <a:buNone/>
              <a:defRPr/>
            </a:pPr>
            <a:endParaRPr lang="en-US" sz="3600" b="1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3600" b="1" dirty="0"/>
              <a:t>Moduli 2 /2024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pic>
        <p:nvPicPr>
          <p:cNvPr id="5" name="Picture 4" descr="C:\Users\agron\OneDrive\Desktop\PRB1\log.JPG">
            <a:extLst>
              <a:ext uri="{FF2B5EF4-FFF2-40B4-BE49-F238E27FC236}">
                <a16:creationId xmlns:a16="http://schemas.microsoft.com/office/drawing/2014/main" id="{BB3EBB0C-6B81-4CEB-B821-0D4F279DE5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35" y="653472"/>
            <a:ext cx="5798820" cy="104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700775"/>
            <a:ext cx="9144000" cy="439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Eliminon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nevojën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emergjente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Mbledh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fituar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paranë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reduktuar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kostot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Mundeson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identifikimin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kornizë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Eviton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ndarjen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kërkesave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1000335" y="510220"/>
            <a:ext cx="702765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"/>
              </a:spcBef>
              <a:defRPr/>
            </a:pPr>
            <a:r>
              <a:rPr lang="en-US" sz="44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AVANTAZHET</a:t>
            </a:r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9144000" cy="13192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Dështimi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kryer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planifikimin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3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825625"/>
            <a:ext cx="9144000" cy="435133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Konsiderohet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keqmenaxhim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rezultojë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prokurime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emergjente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rezultojë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ndarjen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kërkesave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742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FORMULARI I PLANIFIKIMIT TË PROKURIMIT</a:t>
            </a: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01738"/>
            <a:ext cx="3594100" cy="507523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85913"/>
            <a:ext cx="3560763" cy="50323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1930400"/>
            <a:ext cx="3482975" cy="4927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4270"/>
            <a:ext cx="7772400" cy="691290"/>
          </a:xfrm>
        </p:spPr>
        <p:txBody>
          <a:bodyPr/>
          <a:lstStyle/>
          <a:p>
            <a:pPr>
              <a:defRPr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NJOFTIMI PARAPRAK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383" y="2200040"/>
            <a:ext cx="8624382" cy="4454980"/>
          </a:xfrm>
        </p:spPr>
        <p:txBody>
          <a:bodyPr/>
          <a:lstStyle/>
          <a:p>
            <a:pPr>
              <a:defRPr/>
            </a:pP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Kërkesë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39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Ligjit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endParaRPr lang="en-GB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Kërkesë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Rregullore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sq-A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Nr. 001/2022 Për Prokurimin Publik” 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defRPr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95" y="356600"/>
            <a:ext cx="7772400" cy="8065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NJOFTIMI PARAPRAK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5" y="1470345"/>
            <a:ext cx="8912225" cy="5387655"/>
          </a:xfrm>
        </p:spPr>
        <p:txBody>
          <a:bodyPr>
            <a:normAutofit/>
          </a:bodyPr>
          <a:lstStyle/>
          <a:p>
            <a:pPr algn="l">
              <a:buClr>
                <a:srgbClr val="FF0000"/>
              </a:buClr>
              <a:defRPr/>
            </a:pP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përgatitet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fillim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vitit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fiskal</a:t>
            </a: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l">
              <a:buClr>
                <a:srgbClr val="FF0000"/>
              </a:buClr>
              <a:defRPr/>
            </a:pPr>
            <a:endParaRPr lang="en-GB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defRPr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  do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thotë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l"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furnizim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&gt;= 500,000 €</a:t>
            </a:r>
          </a:p>
          <a:p>
            <a:pPr algn="l"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shërbime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vlerë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:&gt;= 500,000 €</a:t>
            </a:r>
          </a:p>
          <a:p>
            <a:pPr algn="l"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punë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vlerë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: 	  &gt;= 500,000 €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tri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versionet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gjuhësore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Gj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Shqipe,serbe,angleze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publikohet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SEPP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dërgohet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AQP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përgjatë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periudhe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prej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12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muajve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algn="l">
              <a:defRPr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609600" indent="-609600">
              <a:defRPr/>
            </a:pPr>
            <a:endParaRPr lang="en-GB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261938"/>
            <a:ext cx="8997950" cy="617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09045" y="0"/>
            <a:ext cx="8517455" cy="1325563"/>
          </a:xfrm>
          <a:noFill/>
          <a:ln/>
        </p:spPr>
        <p:txBody>
          <a:bodyPr/>
          <a:lstStyle/>
          <a:p>
            <a:r>
              <a:rPr lang="it-IT" sz="1800" b="1" dirty="0">
                <a:latin typeface="Cambria" panose="02040503050406030204" pitchFamily="18" charset="0"/>
                <a:ea typeface="Cambria" panose="02040503050406030204" pitchFamily="18" charset="0"/>
              </a:rPr>
              <a:t>VLERËSIMI I NEVOJAVE &amp; PËRCAKTIMI</a:t>
            </a:r>
            <a:br>
              <a:rPr lang="it-IT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it-IT" sz="1800" b="1" dirty="0">
                <a:latin typeface="Cambria" panose="02040503050406030204" pitchFamily="18" charset="0"/>
                <a:ea typeface="Cambria" panose="02040503050406030204" pitchFamily="18" charset="0"/>
              </a:rPr>
              <a:t> I DISPONUESHMËRISË Së MJETEVE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80" y="1989457"/>
            <a:ext cx="5353050" cy="37623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434" y="1739180"/>
            <a:ext cx="3187700" cy="45037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1470344"/>
            <a:ext cx="3227537" cy="48006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0" y="1123950"/>
            <a:ext cx="9144000" cy="5502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Kërkesë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Ligjit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Publik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Rregullore</a:t>
            </a: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sq-AL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Nr. 001/2022 Për Prokurimin Publik”</a:t>
            </a:r>
            <a:endParaRPr lang="en-US" sz="28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80000"/>
              </a:lnSpc>
            </a:pPr>
            <a:endParaRPr lang="en-US" sz="28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80000"/>
              </a:lnSpc>
            </a:pPr>
            <a:r>
              <a:rPr lang="sq-AL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Vlerësimi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nevojave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mjet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dobishëm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Autoritetin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Kontraktues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gjykuar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se: </a:t>
            </a:r>
          </a:p>
          <a:p>
            <a:pPr>
              <a:lnSpc>
                <a:spcPct val="80000"/>
              </a:lnSpc>
            </a:pPr>
            <a:endParaRPr lang="en-GB" sz="2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cilat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janë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saktësisht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nevojat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autoritetit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sigurohen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shpenzimet</a:t>
            </a:r>
            <a:r>
              <a:rPr lang="en-GB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GB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efektive</a:t>
            </a:r>
            <a:r>
              <a:rPr lang="en-GB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GB" u="sng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sigurohet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konkurrenca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mirë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Pse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mos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përvetësohet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ndonjë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autoritet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tjetër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lvl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en-US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4"/>
          <p:cNvSpPr txBox="1">
            <a:spLocks noRot="1" noChangeArrowheads="1"/>
          </p:cNvSpPr>
          <p:nvPr/>
        </p:nvSpPr>
        <p:spPr bwMode="auto">
          <a:xfrm>
            <a:off x="315913" y="0"/>
            <a:ext cx="8510587" cy="1123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VLERËSIMI I NEVOJAVE &amp; PËRCAKTIMI</a:t>
            </a:r>
            <a:b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 I DISPONUESHMËRISË SË FONDEVE”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97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indent="-457200">
              <a:lnSpc>
                <a:spcPct val="90000"/>
              </a:lnSpc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Elementet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/>
              </a:rPr>
              <a:t> e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vlerësimit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të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nevojave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effectLst/>
              </a:rPr>
              <a:t>:</a:t>
            </a:r>
          </a:p>
          <a:p>
            <a:pPr marL="457200" indent="-457200">
              <a:lnSpc>
                <a:spcPct val="90000"/>
              </a:lnSpc>
            </a:pPr>
            <a:endParaRPr lang="en-GB" sz="1400" dirty="0"/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effectLst/>
              </a:rPr>
              <a:t>Natyrën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dhe</a:t>
            </a:r>
            <a:r>
              <a:rPr lang="en-GB" sz="2800" dirty="0">
                <a:effectLst/>
              </a:rPr>
              <a:t> </a:t>
            </a:r>
            <a:r>
              <a:rPr lang="en-GB" sz="2800" dirty="0" err="1">
                <a:effectLst/>
              </a:rPr>
              <a:t>fush</a:t>
            </a:r>
            <a:r>
              <a:rPr lang="en-US" altLang="ko-KR" sz="2800" dirty="0" err="1">
                <a:effectLst/>
                <a:ea typeface="굴림" charset="-127"/>
              </a:rPr>
              <a:t>ëveprimin</a:t>
            </a:r>
            <a:r>
              <a:rPr lang="en-US" altLang="ko-KR" sz="2800" dirty="0">
                <a:effectLst/>
                <a:ea typeface="굴림" charset="-127"/>
              </a:rPr>
              <a:t> e </a:t>
            </a:r>
            <a:r>
              <a:rPr lang="en-US" altLang="ko-KR" sz="2800" dirty="0" err="1">
                <a:effectLst/>
                <a:ea typeface="굴림" charset="-127"/>
              </a:rPr>
              <a:t>saktë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të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nevojave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të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veçanta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që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prokurimi</a:t>
            </a:r>
            <a:r>
              <a:rPr lang="en-US" altLang="ko-KR" sz="2800" dirty="0">
                <a:effectLst/>
                <a:ea typeface="굴림" charset="-127"/>
              </a:rPr>
              <a:t> i </a:t>
            </a:r>
            <a:r>
              <a:rPr lang="en-US" altLang="ko-KR" sz="2800" dirty="0" err="1">
                <a:effectLst/>
                <a:ea typeface="굴림" charset="-127"/>
              </a:rPr>
              <a:t>propozuar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mendon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të</a:t>
            </a:r>
            <a:r>
              <a:rPr lang="en-US" altLang="ko-KR" sz="2800" dirty="0">
                <a:effectLst/>
                <a:ea typeface="굴림" charset="-127"/>
              </a:rPr>
              <a:t> </a:t>
            </a:r>
            <a:r>
              <a:rPr lang="en-US" altLang="ko-KR" sz="2800" dirty="0" err="1">
                <a:effectLst/>
                <a:ea typeface="굴림" charset="-127"/>
              </a:rPr>
              <a:t>plotësoj</a:t>
            </a:r>
            <a:endParaRPr lang="en-US" altLang="ko-KR" sz="2800" dirty="0">
              <a:effectLst/>
              <a:ea typeface="굴림" charset="-127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 err="1">
                <a:effectLst/>
                <a:ea typeface="굴림" charset="-127"/>
              </a:rPr>
              <a:t>Vlerën</a:t>
            </a:r>
            <a:r>
              <a:rPr lang="en-GB" altLang="ko-KR" sz="2800" dirty="0">
                <a:effectLst/>
                <a:ea typeface="굴림" charset="-127"/>
              </a:rPr>
              <a:t> e </a:t>
            </a:r>
            <a:r>
              <a:rPr lang="en-GB" altLang="ko-KR" sz="2800" dirty="0" err="1">
                <a:effectLst/>
                <a:ea typeface="굴림" charset="-127"/>
              </a:rPr>
              <a:t>parashikuar</a:t>
            </a:r>
            <a:r>
              <a:rPr lang="en-GB" altLang="ko-KR" sz="2800" dirty="0">
                <a:effectLst/>
                <a:ea typeface="굴림" charset="-127"/>
              </a:rPr>
              <a:t>, </a:t>
            </a:r>
            <a:r>
              <a:rPr lang="en-GB" altLang="ko-KR" sz="2800" dirty="0" err="1">
                <a:effectLst/>
                <a:ea typeface="굴림" charset="-127"/>
              </a:rPr>
              <a:t>llojin</a:t>
            </a:r>
            <a:r>
              <a:rPr lang="en-GB" altLang="ko-KR" sz="2800" dirty="0">
                <a:effectLst/>
                <a:ea typeface="굴림" charset="-127"/>
              </a:rPr>
              <a:t> e </a:t>
            </a:r>
            <a:r>
              <a:rPr lang="en-GB" altLang="ko-KR" sz="2800" dirty="0" err="1">
                <a:effectLst/>
                <a:ea typeface="굴림" charset="-127"/>
              </a:rPr>
              <a:t>propozuar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dhe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kushtet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materiale</a:t>
            </a:r>
            <a:endParaRPr lang="en-GB" altLang="ko-KR" sz="2800" dirty="0">
              <a:effectLst/>
              <a:ea typeface="굴림" charset="-127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 err="1">
                <a:effectLst/>
                <a:ea typeface="굴림" charset="-127"/>
              </a:rPr>
              <a:t>Specifikimet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funksionale</a:t>
            </a:r>
            <a:endParaRPr lang="en-GB" altLang="ko-KR" sz="2800" dirty="0">
              <a:effectLst/>
              <a:ea typeface="굴림" charset="-127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ko-KR" sz="2800" dirty="0">
                <a:effectLst/>
                <a:ea typeface="굴림" charset="-127"/>
              </a:rPr>
              <a:t>Përfitimet e pritura nga prokurimi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 err="1">
                <a:effectLst/>
                <a:ea typeface="굴림" charset="-127"/>
              </a:rPr>
              <a:t>Shpenzimet</a:t>
            </a:r>
            <a:r>
              <a:rPr lang="en-GB" altLang="ko-KR" sz="2800" dirty="0">
                <a:effectLst/>
                <a:ea typeface="굴림" charset="-127"/>
              </a:rPr>
              <a:t> e </a:t>
            </a:r>
            <a:r>
              <a:rPr lang="en-GB" altLang="ko-KR" sz="2800" dirty="0" err="1">
                <a:effectLst/>
                <a:ea typeface="굴림" charset="-127"/>
              </a:rPr>
              <a:t>parashikuara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jetësore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përgjatë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tërë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jetës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operacionale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të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objektit</a:t>
            </a:r>
            <a:endParaRPr lang="en-GB" altLang="ko-KR" sz="2800" dirty="0">
              <a:effectLst/>
              <a:ea typeface="굴림" charset="-127"/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>
                <a:effectLst/>
                <a:ea typeface="굴림" charset="-127"/>
              </a:rPr>
              <a:t>A </a:t>
            </a:r>
            <a:r>
              <a:rPr lang="en-GB" altLang="ko-KR" sz="2800" dirty="0" err="1">
                <a:effectLst/>
                <a:ea typeface="굴림" charset="-127"/>
              </a:rPr>
              <a:t>ka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qenë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prokurimi</a:t>
            </a:r>
            <a:r>
              <a:rPr lang="en-GB" altLang="ko-KR" sz="2800" dirty="0">
                <a:effectLst/>
                <a:ea typeface="굴림" charset="-127"/>
              </a:rPr>
              <a:t> i </a:t>
            </a:r>
            <a:r>
              <a:rPr lang="en-GB" altLang="ko-KR" sz="2800" dirty="0" err="1">
                <a:effectLst/>
                <a:ea typeface="굴림" charset="-127"/>
              </a:rPr>
              <a:t>përfshirë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në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planin</a:t>
            </a:r>
            <a:r>
              <a:rPr lang="en-GB" altLang="ko-KR" sz="2800" dirty="0">
                <a:effectLst/>
                <a:ea typeface="굴림" charset="-127"/>
              </a:rPr>
              <a:t> e </a:t>
            </a:r>
            <a:r>
              <a:rPr lang="en-GB" altLang="ko-KR" sz="2800" dirty="0" err="1">
                <a:effectLst/>
                <a:ea typeface="굴림" charset="-127"/>
              </a:rPr>
              <a:t>prokurimit</a:t>
            </a:r>
            <a:r>
              <a:rPr lang="en-GB" altLang="ko-KR" sz="2800" dirty="0">
                <a:effectLst/>
                <a:ea typeface="굴림" charset="-127"/>
              </a:rPr>
              <a:t>? </a:t>
            </a:r>
            <a:r>
              <a:rPr lang="en-GB" altLang="ko-KR" sz="2800" dirty="0" err="1">
                <a:effectLst/>
                <a:ea typeface="굴림" charset="-127"/>
              </a:rPr>
              <a:t>Nëse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jo</a:t>
            </a:r>
            <a:r>
              <a:rPr lang="en-GB" altLang="ko-KR" sz="2800" dirty="0">
                <a:effectLst/>
                <a:ea typeface="굴림" charset="-127"/>
              </a:rPr>
              <a:t>, </a:t>
            </a:r>
            <a:r>
              <a:rPr lang="en-GB" altLang="ko-KR" sz="2800" dirty="0" err="1">
                <a:effectLst/>
                <a:ea typeface="굴림" charset="-127"/>
              </a:rPr>
              <a:t>pse</a:t>
            </a:r>
            <a:r>
              <a:rPr lang="en-GB" altLang="ko-KR" sz="2800" dirty="0">
                <a:effectLst/>
                <a:ea typeface="굴림" charset="-127"/>
              </a:rPr>
              <a:t>? 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ko-KR" sz="2800" dirty="0">
                <a:effectLst/>
                <a:ea typeface="굴림" charset="-127"/>
              </a:rPr>
              <a:t>Si </a:t>
            </a:r>
            <a:r>
              <a:rPr lang="en-GB" altLang="ko-KR" sz="2800" dirty="0" err="1">
                <a:effectLst/>
                <a:ea typeface="굴림" charset="-127"/>
              </a:rPr>
              <a:t>prokurimi</a:t>
            </a:r>
            <a:r>
              <a:rPr lang="en-GB" altLang="ko-KR" sz="2800" dirty="0">
                <a:effectLst/>
                <a:ea typeface="굴림" charset="-127"/>
              </a:rPr>
              <a:t> do </a:t>
            </a:r>
            <a:r>
              <a:rPr lang="en-GB" altLang="ko-KR" sz="2800" dirty="0" err="1">
                <a:effectLst/>
                <a:ea typeface="굴림" charset="-127"/>
              </a:rPr>
              <a:t>të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avancoj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objektivat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institucionale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të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autoritetit</a:t>
            </a:r>
            <a:r>
              <a:rPr lang="en-GB" altLang="ko-KR" sz="2800" dirty="0">
                <a:effectLst/>
                <a:ea typeface="굴림" charset="-127"/>
              </a:rPr>
              <a:t> </a:t>
            </a:r>
            <a:r>
              <a:rPr lang="en-GB" altLang="ko-KR" sz="2800" dirty="0" err="1">
                <a:effectLst/>
                <a:ea typeface="굴림" charset="-127"/>
              </a:rPr>
              <a:t>kontraktues</a:t>
            </a:r>
            <a:r>
              <a:rPr lang="en-GB" altLang="ko-KR" sz="2800" dirty="0">
                <a:effectLst/>
                <a:ea typeface="굴림" charset="-127"/>
              </a:rPr>
              <a:t>?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492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35BF-7309-98D7-3D88-BB4C5B36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altLang="en-US" b="1" dirty="0"/>
              <a:t>Deklarata e nevojave dhe përcaktimi i </a:t>
            </a:r>
            <a:r>
              <a:rPr lang="sq-AL" altLang="en-US" b="1" dirty="0" err="1"/>
              <a:t>disponueshmërisë</a:t>
            </a:r>
            <a:r>
              <a:rPr lang="sq-AL" altLang="en-US" b="1" dirty="0"/>
              <a:t> së fondeve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D19B0-1358-3D76-79FD-44249CE4B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en-US" sz="2400" dirty="0"/>
          </a:p>
          <a:p>
            <a:r>
              <a:rPr lang="sq-AL" altLang="en-US" sz="2400" dirty="0"/>
              <a:t>AK </a:t>
            </a:r>
            <a:r>
              <a:rPr lang="sq-AL" altLang="en-US" sz="2400" b="1" u="sng" dirty="0"/>
              <a:t>do të</a:t>
            </a:r>
            <a:r>
              <a:rPr lang="sq-AL" altLang="en-US" sz="2400" dirty="0"/>
              <a:t> inicioi një aktivitet të prokurimit vetëm pasi që të ketë kryer një </a:t>
            </a:r>
            <a:r>
              <a:rPr lang="sq-AL" altLang="en-US" sz="2400" b="1" dirty="0">
                <a:solidFill>
                  <a:srgbClr val="FF0000"/>
                </a:solidFill>
              </a:rPr>
              <a:t>vlerësimi formal të nevojave</a:t>
            </a:r>
          </a:p>
          <a:p>
            <a:r>
              <a:rPr lang="en-US" sz="2000" dirty="0">
                <a:effectLst/>
                <a:latin typeface="Segoe UI" panose="020B0502040204020203" pitchFamily="34" charset="0"/>
              </a:rPr>
              <a:t>DNPDF</a:t>
            </a:r>
            <a:r>
              <a:rPr lang="en-US" altLang="en-US" sz="2400" dirty="0"/>
              <a:t> </a:t>
            </a:r>
            <a:r>
              <a:rPr lang="sq-AL" altLang="en-US" sz="2400" dirty="0"/>
              <a:t>do</a:t>
            </a:r>
            <a:r>
              <a:rPr lang="sq-AL" altLang="en-US" sz="2400" i="1" u="sng" dirty="0"/>
              <a:t> të përfshijë</a:t>
            </a:r>
            <a:r>
              <a:rPr lang="sq-AL" altLang="en-US" sz="2400" dirty="0"/>
              <a:t>:</a:t>
            </a:r>
            <a:endParaRPr lang="sq-AL" altLang="en-US" sz="2400" b="1" dirty="0"/>
          </a:p>
          <a:p>
            <a:pPr>
              <a:buFontTx/>
              <a:buAutoNum type="alphaLcPeriod"/>
            </a:pPr>
            <a:r>
              <a:rPr lang="sq-AL" altLang="en-US" sz="2400" dirty="0"/>
              <a:t> </a:t>
            </a:r>
            <a:r>
              <a:rPr lang="sq-AL" altLang="en-US" sz="2400" b="1" dirty="0">
                <a:solidFill>
                  <a:srgbClr val="FF0000"/>
                </a:solidFill>
              </a:rPr>
              <a:t>indikacion të qartë</a:t>
            </a:r>
            <a:r>
              <a:rPr lang="sq-AL" altLang="en-US" sz="2400" b="1" dirty="0"/>
              <a:t> </a:t>
            </a:r>
            <a:r>
              <a:rPr lang="sq-AL" altLang="en-US" sz="2400" dirty="0"/>
              <a:t>të punëve, shërbimeve ose furnizimeve që kërkohen; </a:t>
            </a:r>
          </a:p>
          <a:p>
            <a:pPr>
              <a:buFontTx/>
              <a:buAutoNum type="alphaLcPeriod"/>
            </a:pPr>
            <a:r>
              <a:rPr lang="sq-AL" altLang="en-US" sz="2400" b="1" dirty="0">
                <a:solidFill>
                  <a:srgbClr val="FF0000"/>
                </a:solidFill>
              </a:rPr>
              <a:t>Vlerën e parashikuar </a:t>
            </a:r>
            <a:r>
              <a:rPr lang="en-US" altLang="en-US" sz="2400" b="1" dirty="0" err="1">
                <a:solidFill>
                  <a:srgbClr val="FF0000"/>
                </a:solidFill>
              </a:rPr>
              <a:t>të</a:t>
            </a:r>
            <a:r>
              <a:rPr lang="sq-AL" altLang="en-US" sz="2400" dirty="0"/>
              <a:t> punëve, shërbimeve ose furnizimeve; </a:t>
            </a:r>
          </a:p>
          <a:p>
            <a:pPr>
              <a:buFontTx/>
              <a:buAutoNum type="alphaLcPeriod"/>
            </a:pPr>
            <a:r>
              <a:rPr lang="sq-AL" altLang="en-US" sz="2400" b="1" dirty="0">
                <a:solidFill>
                  <a:srgbClr val="FF0000"/>
                </a:solidFill>
              </a:rPr>
              <a:t>specifikimet e propozuar</a:t>
            </a:r>
            <a:r>
              <a:rPr lang="sq-AL" altLang="en-US" sz="2400" dirty="0"/>
              <a:t>a funksionale; </a:t>
            </a:r>
          </a:p>
          <a:p>
            <a:pPr>
              <a:buFontTx/>
              <a:buAutoNum type="alphaLcPeriod"/>
            </a:pPr>
            <a:r>
              <a:rPr lang="sq-AL" altLang="en-US" sz="2400" dirty="0">
                <a:solidFill>
                  <a:srgbClr val="FF0000"/>
                </a:solidFill>
              </a:rPr>
              <a:t>përfitimet e pritura</a:t>
            </a:r>
            <a:r>
              <a:rPr lang="sq-AL" altLang="en-US" sz="2400" dirty="0"/>
              <a:t>; </a:t>
            </a:r>
          </a:p>
          <a:p>
            <a:pPr>
              <a:buFontTx/>
              <a:buAutoNum type="alphaLcPeriod"/>
            </a:pPr>
            <a:r>
              <a:rPr lang="sq-AL" altLang="en-US" sz="2400" dirty="0"/>
              <a:t>informacione nëse është </a:t>
            </a:r>
            <a:r>
              <a:rPr lang="sq-AL" altLang="en-US" sz="2400" b="1" dirty="0">
                <a:solidFill>
                  <a:srgbClr val="FF0000"/>
                </a:solidFill>
              </a:rPr>
              <a:t>përfshirë në plan të prokurimit</a:t>
            </a:r>
            <a:r>
              <a:rPr lang="sq-AL" altLang="en-US" sz="2400" dirty="0"/>
              <a:t>; dhe</a:t>
            </a:r>
          </a:p>
          <a:p>
            <a:pPr>
              <a:buFontTx/>
              <a:buAutoNum type="alphaLcPeriod"/>
            </a:pPr>
            <a:r>
              <a:rPr lang="sq-AL" altLang="en-US" sz="2400" dirty="0"/>
              <a:t>deklaratë se si prokurimi do të </a:t>
            </a:r>
            <a:r>
              <a:rPr lang="sq-AL" altLang="en-US" sz="2400" b="1" dirty="0">
                <a:solidFill>
                  <a:srgbClr val="FF0000"/>
                </a:solidFill>
              </a:rPr>
              <a:t>promovojë objektivat e AK. </a:t>
            </a:r>
            <a:endParaRPr lang="sq-AL" altLang="en-US" sz="2400" b="1" i="1" u="sng" dirty="0"/>
          </a:p>
          <a:p>
            <a:r>
              <a:rPr lang="sq-AL" altLang="en-US" sz="2400" b="1" i="1" u="sng" dirty="0"/>
              <a:t>formularin standard  (DN</a:t>
            </a:r>
            <a:r>
              <a:rPr lang="en-US" altLang="en-US" sz="2400" b="1" i="1" u="sng" dirty="0"/>
              <a:t>P</a:t>
            </a:r>
            <a:r>
              <a:rPr lang="sq-AL" altLang="en-US" sz="2400" b="1" i="1" u="sng" dirty="0"/>
              <a:t>DF)</a:t>
            </a:r>
            <a:r>
              <a:rPr lang="sq-AL" alt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CF0E3-07F5-AC50-9B66-DF935B33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79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q-AL" altLang="es-CO" sz="3200" dirty="0">
                <a:solidFill>
                  <a:schemeClr val="accent1">
                    <a:lumMod val="75000"/>
                  </a:schemeClr>
                </a:solidFill>
              </a:rPr>
              <a:t>Përmbledhje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1108075"/>
            <a:ext cx="8458200" cy="544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sq-AL" altLang="en-US" sz="2000" kern="0" dirty="0"/>
              <a:t>Qëllimi i këtij moduli është qe te shtjellohen </a:t>
            </a:r>
            <a:r>
              <a:rPr lang="sq-AL" altLang="en-US" sz="2000" b="1" kern="0" dirty="0"/>
              <a:t>ndryshimet</a:t>
            </a:r>
            <a:r>
              <a:rPr lang="sq-AL" altLang="en-US" sz="2000" kern="0" dirty="0"/>
              <a:t> ne </a:t>
            </a:r>
            <a:r>
              <a:rPr lang="sq-A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sq-A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Rregulloren Nr. 001/2022 Për Prokurimin Publik” </a:t>
            </a:r>
            <a:endParaRPr lang="en-US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endParaRPr lang="sq-AL" altLang="en-US" sz="2000" kern="0" dirty="0"/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sq-AL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 hyrjen në fuqi të kësaj rregulloreje,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Jane </a:t>
            </a:r>
            <a:r>
              <a:rPr lang="sq-AL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shfuqiz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uar</a:t>
            </a:r>
            <a:r>
              <a:rPr lang="sq-AL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q-A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A01 Rregullat dhe Udhëzuesi Operativ për Prokurimin Publik – të datës 01.02.2021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q-A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Udhëzimi Administrativ Nr. 1/2019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q-A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B57 Rregullat për tenderët Jo-Normalisht të ulët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q-A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F03 Rregullat për parashtrimin e ankesave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q-A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Rregullore Nr. 2/2017 për procedurat e dhënies dhe revokimit të certifikatës profesionale për prokurimin publik</a:t>
            </a:r>
            <a:endParaRPr lang="en-US" sz="18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sq-AL" sz="1800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B59 Rregullat për Shërbime të veçanta (Konsulentët/</a:t>
            </a:r>
            <a:r>
              <a:rPr lang="sq-AL" sz="1800" strike="noStrike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Kontraktorët</a:t>
            </a:r>
            <a:r>
              <a:rPr lang="sq-AL" sz="1800" strike="noStrike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individual)</a:t>
            </a:r>
            <a:r>
              <a:rPr lang="sq-AL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</a:t>
            </a:r>
            <a:r>
              <a:rPr lang="en-US" altLang="en-US" sz="2000" b="1" kern="0" dirty="0"/>
              <a:t>   </a:t>
            </a:r>
            <a:endParaRPr lang="sq-AL" alt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2622058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6127-03C4-E2A1-FB94-3E81BA00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Llojet</a:t>
            </a:r>
            <a:r>
              <a:rPr lang="en-US" sz="36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en-US" sz="36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procedurave</a:t>
            </a:r>
            <a:r>
              <a:rPr lang="en-US" sz="36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en-US" sz="36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prokurimit</a:t>
            </a:r>
            <a:r>
              <a:rPr lang="en-US" sz="36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6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C84A0-DF0C-511F-1674-826B83B47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855" y="1201510"/>
            <a:ext cx="8129495" cy="5376700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q-AL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71755" indent="-4000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q-AL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12.11 Aktivitetet të prokurimit që qojnë në dhënie të kontratës publike nga Autoritetet Kontraktuese do të zhvillohen në njërën nga procedurat në vijim: 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7175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q-AL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73025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Procedurë e hapur;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73025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Procedurë e kufizuar;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73025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Procedurë konkurruese me negociata; 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73025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Procedurë e negociuar pa publikim të njoftimit për kontratë;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73025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Procedurë e </a:t>
            </a:r>
            <a:r>
              <a:rPr lang="sq-AL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kuotimit</a:t>
            </a: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të çmimeve; ose 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742950" marR="73025" lvl="1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Procedurë për kontrata me vlerë minimale. </a:t>
            </a:r>
            <a:endParaRPr lang="en-US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600" marR="7175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q-AL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71755" indent="-4000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q-AL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12.12 Kur ndërmerren aktivitete të prokurimit për të siguruar një plan apo dizajn, një AK do të përdorë procedurën në vijim: </a:t>
            </a:r>
            <a:endParaRPr lang="en-US" sz="18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71755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7302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Konkurs të Projektimit.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9B5A9-57EF-02A4-8E39-4D98B168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20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193830" y="241385"/>
            <a:ext cx="8799358" cy="35717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GB" b="1" dirty="0">
                <a:solidFill>
                  <a:schemeClr val="tx2"/>
                </a:solidFill>
                <a:effectLst/>
              </a:rPr>
              <a:t>HAPI I DYTË NË PROCESIN E PROKURIMIT</a:t>
            </a:r>
          </a:p>
          <a:p>
            <a:pPr>
              <a:lnSpc>
                <a:spcPct val="80000"/>
              </a:lnSpc>
            </a:pPr>
            <a:r>
              <a:rPr lang="en-GB" sz="2800" dirty="0" err="1">
                <a:solidFill>
                  <a:schemeClr val="tx2"/>
                </a:solidFill>
                <a:effectLst/>
              </a:rPr>
              <a:t>Parashikimi</a:t>
            </a:r>
            <a:r>
              <a:rPr lang="en-GB" sz="2800" dirty="0">
                <a:solidFill>
                  <a:schemeClr val="tx2"/>
                </a:solidFill>
                <a:effectLst/>
              </a:rPr>
              <a:t> i </a:t>
            </a:r>
            <a:r>
              <a:rPr lang="en-GB" sz="2800" b="1" dirty="0" err="1">
                <a:solidFill>
                  <a:schemeClr val="tx2"/>
                </a:solidFill>
                <a:effectLst/>
              </a:rPr>
              <a:t>Vlerës</a:t>
            </a:r>
            <a:r>
              <a:rPr lang="en-GB" sz="2800" b="1" dirty="0">
                <a:solidFill>
                  <a:schemeClr val="tx2"/>
                </a:solidFill>
                <a:effectLst/>
              </a:rPr>
              <a:t> &amp; </a:t>
            </a:r>
            <a:br>
              <a:rPr lang="en-GB" sz="2800" b="1" dirty="0">
                <a:solidFill>
                  <a:schemeClr val="tx2"/>
                </a:solidFill>
                <a:effectLst/>
              </a:rPr>
            </a:br>
            <a:r>
              <a:rPr lang="en-GB" sz="2800" b="1" dirty="0" err="1">
                <a:solidFill>
                  <a:schemeClr val="tx2"/>
                </a:solidFill>
                <a:effectLst/>
              </a:rPr>
              <a:t>Klasifikimi</a:t>
            </a:r>
            <a:r>
              <a:rPr lang="en-GB" sz="2800" b="1" dirty="0">
                <a:solidFill>
                  <a:schemeClr val="tx2"/>
                </a:solidFill>
                <a:effectLst/>
              </a:rPr>
              <a:t> i </a:t>
            </a:r>
            <a:r>
              <a:rPr lang="en-GB" sz="2800" b="1" dirty="0" err="1">
                <a:solidFill>
                  <a:schemeClr val="tx2"/>
                </a:solidFill>
                <a:effectLst/>
              </a:rPr>
              <a:t>Kontratës</a:t>
            </a:r>
            <a:endParaRPr lang="en-GB" sz="2800" b="1" dirty="0">
              <a:solidFill>
                <a:schemeClr val="tx2"/>
              </a:solidFill>
              <a:effectLst/>
            </a:endParaRPr>
          </a:p>
          <a:p>
            <a:pPr>
              <a:lnSpc>
                <a:spcPct val="80000"/>
              </a:lnSpc>
            </a:pPr>
            <a:endParaRPr lang="en-GB" sz="2400" b="1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GB" sz="2400" b="1" dirty="0">
                <a:effectLst/>
              </a:rPr>
              <a:t>“</a:t>
            </a:r>
            <a:r>
              <a:rPr lang="en-GB" sz="2400" b="1" dirty="0" err="1">
                <a:effectLst/>
              </a:rPr>
              <a:t>Vlerë</a:t>
            </a:r>
            <a:r>
              <a:rPr lang="en-GB" sz="2400" b="1" dirty="0">
                <a:effectLst/>
              </a:rPr>
              <a:t>” do </a:t>
            </a:r>
            <a:r>
              <a:rPr lang="en-GB" sz="2400" b="1" dirty="0" err="1">
                <a:effectLst/>
              </a:rPr>
              <a:t>të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thotë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shuma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që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duhet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shpenzuar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në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vitin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në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vijim</a:t>
            </a:r>
            <a:r>
              <a:rPr lang="en-GB" sz="2400" b="1" dirty="0">
                <a:effectLst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Ekzistojnë</a:t>
            </a:r>
            <a:r>
              <a:rPr lang="en-GB" sz="2400" b="1" dirty="0">
                <a:effectLst/>
              </a:rPr>
              <a:t> 4 “</a:t>
            </a:r>
            <a:r>
              <a:rPr lang="en-GB" sz="2400" b="1" dirty="0" err="1">
                <a:effectLst/>
              </a:rPr>
              <a:t>Klasë</a:t>
            </a:r>
            <a:r>
              <a:rPr lang="en-GB" sz="2400" b="1" dirty="0">
                <a:effectLst/>
              </a:rPr>
              <a:t>” </a:t>
            </a:r>
            <a:r>
              <a:rPr lang="en-GB" sz="2400" b="1" dirty="0" err="1">
                <a:effectLst/>
              </a:rPr>
              <a:t>të</a:t>
            </a:r>
            <a:r>
              <a:rPr lang="en-GB" sz="2400" b="1" dirty="0">
                <a:effectLst/>
              </a:rPr>
              <a:t> </a:t>
            </a:r>
            <a:r>
              <a:rPr lang="en-GB" sz="2400" b="1" dirty="0" err="1">
                <a:effectLst/>
              </a:rPr>
              <a:t>kontratave</a:t>
            </a:r>
            <a:r>
              <a:rPr lang="en-GB" sz="2400" b="1" dirty="0">
                <a:effectLst/>
              </a:rPr>
              <a:t>:</a:t>
            </a:r>
          </a:p>
          <a:p>
            <a:pPr>
              <a:lnSpc>
                <a:spcPct val="80000"/>
              </a:lnSpc>
            </a:pPr>
            <a:endParaRPr lang="en-US" sz="2400" b="1" dirty="0">
              <a:effectLst/>
            </a:endParaRPr>
          </a:p>
        </p:txBody>
      </p:sp>
      <p:sp>
        <p:nvSpPr>
          <p:cNvPr id="9" name="Rectangle 11"/>
          <p:cNvSpPr>
            <a:spLocks noRot="1" noChangeArrowheads="1"/>
          </p:cNvSpPr>
          <p:nvPr/>
        </p:nvSpPr>
        <p:spPr bwMode="auto">
          <a:xfrm>
            <a:off x="258745" y="3615618"/>
            <a:ext cx="8669528" cy="322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b="1" dirty="0" err="1">
                <a:solidFill>
                  <a:schemeClr val="tx1"/>
                </a:solidFill>
              </a:rPr>
              <a:t>Vlerë</a:t>
            </a:r>
            <a:r>
              <a:rPr lang="en-GB" b="1" dirty="0">
                <a:solidFill>
                  <a:schemeClr val="tx1"/>
                </a:solidFill>
              </a:rPr>
              <a:t> e </a:t>
            </a:r>
            <a:r>
              <a:rPr lang="en-GB" b="1" dirty="0" err="1">
                <a:solidFill>
                  <a:schemeClr val="tx1"/>
                </a:solidFill>
              </a:rPr>
              <a:t>madhe</a:t>
            </a:r>
            <a:r>
              <a:rPr lang="en-GB" b="1" dirty="0">
                <a:solidFill>
                  <a:schemeClr val="tx1"/>
                </a:solidFill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b="1" dirty="0" err="1">
                <a:solidFill>
                  <a:schemeClr val="tx1"/>
                </a:solidFill>
              </a:rPr>
              <a:t>Vlerë</a:t>
            </a:r>
            <a:r>
              <a:rPr lang="en-GB" b="1" dirty="0">
                <a:solidFill>
                  <a:schemeClr val="tx1"/>
                </a:solidFill>
              </a:rPr>
              <a:t> e </a:t>
            </a:r>
            <a:r>
              <a:rPr lang="en-GB" b="1" dirty="0" err="1">
                <a:solidFill>
                  <a:schemeClr val="tx1"/>
                </a:solidFill>
              </a:rPr>
              <a:t>mesme</a:t>
            </a:r>
            <a:endParaRPr lang="en-GB" b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Vlerë</a:t>
            </a:r>
            <a:r>
              <a:rPr lang="en-GB" b="1" dirty="0">
                <a:solidFill>
                  <a:schemeClr val="tx1"/>
                </a:solidFill>
              </a:rPr>
              <a:t> e </a:t>
            </a:r>
            <a:r>
              <a:rPr lang="en-GB" b="1" dirty="0" err="1">
                <a:solidFill>
                  <a:schemeClr val="tx1"/>
                </a:solidFill>
              </a:rPr>
              <a:t>vogël</a:t>
            </a:r>
            <a:endParaRPr lang="en-GB" b="1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GB" b="1" dirty="0" err="1">
                <a:solidFill>
                  <a:schemeClr val="tx1"/>
                </a:solidFill>
                <a:cs typeface="Arial" charset="0"/>
              </a:rPr>
              <a:t>Vlerë</a:t>
            </a:r>
            <a:r>
              <a:rPr lang="en-GB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cs typeface="Arial" charset="0"/>
              </a:rPr>
              <a:t>minimale</a:t>
            </a:r>
            <a:endParaRPr lang="en-GB" b="1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GB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GB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                                                                                               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5" descr="5eur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2180" y="4910335"/>
            <a:ext cx="1536200" cy="636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 descr="20eur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634" y="4433154"/>
            <a:ext cx="2008981" cy="841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9" descr="100eur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80" y="3799859"/>
            <a:ext cx="245792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500eur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80" y="3410025"/>
            <a:ext cx="2519363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94429" y="621160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FFCC00"/>
              </a:buClr>
            </a:pPr>
            <a:fld id="{218F6F69-7918-45D7-A491-9C2677FD2EA5}" type="slidenum">
              <a:rPr lang="en-US" sz="1800">
                <a:solidFill>
                  <a:srgbClr val="FFFFFF"/>
                </a:solidFill>
                <a:cs typeface="Arial" charset="0"/>
              </a:rPr>
              <a:pPr lvl="0" eaLnBrk="1" hangingPunct="1">
                <a:spcBef>
                  <a:spcPct val="20000"/>
                </a:spcBef>
                <a:buClr>
                  <a:srgbClr val="FFCC00"/>
                </a:buClr>
              </a:pPr>
              <a:t>21</a:t>
            </a:fld>
            <a:endParaRPr lang="en-GB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31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665" y="167640"/>
            <a:ext cx="7772400" cy="80954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PARASHIKIMI I VLERËS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020" y="1519705"/>
            <a:ext cx="8794745" cy="5338295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parashikimin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vlerës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parasysh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publikuara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Zyra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Statistikave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Kosovës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tjera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zyra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tatimeve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zyra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doganave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ekonomike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tregut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praprake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nënshkruara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AK;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6196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95" y="0"/>
            <a:ext cx="7772400" cy="111374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PARASHIKIMI I VLERËS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45" y="1393535"/>
            <a:ext cx="8620985" cy="4868875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Ky është </a:t>
            </a:r>
            <a:r>
              <a:rPr lang="sq-AL" altLang="en-US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hapi i dytë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në procesin e prokurimit.  Vlera e parashikuar e një kontrate publike duhet të parallogaritet 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para inicimit të procedurës së prokurimit.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Parallogaritja e  tillë duhet të jetë e arsyeshme dhe reale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Ndarja në lote nuk nënkupton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ndarjen e vlerës së kontratës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ose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shmangien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nga pragjet e vlerave,  pasi që përbëhet nga vlera e përbashkët e loteve.</a:t>
            </a:r>
            <a:endParaRPr lang="en-US" alt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Në raste kur ka ndryshime sipas një vendimi të një organi kompetent, në tatime, normën e TVSH-së apo ndryshime në tarifat për import, çmimet e kontratës duhet të rregullohen në përputhje me rrethanat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01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70640" y="548625"/>
            <a:ext cx="8572853" cy="5645535"/>
            <a:chOff x="1179894" y="510220"/>
            <a:chExt cx="6783479" cy="4355672"/>
          </a:xfrm>
          <a:solidFill>
            <a:schemeClr val="tx2">
              <a:lumMod val="90000"/>
            </a:schemeClr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75"/>
            <a:stretch/>
          </p:blipFill>
          <p:spPr>
            <a:xfrm>
              <a:off x="1180626" y="510220"/>
              <a:ext cx="6782747" cy="753804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" t="5446" r="829"/>
            <a:stretch/>
          </p:blipFill>
          <p:spPr>
            <a:xfrm>
              <a:off x="1179894" y="1253882"/>
              <a:ext cx="6782747" cy="361201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714315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40" y="779055"/>
            <a:ext cx="8218670" cy="579915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PËRCAKTIMI I PROCEDURËS</a:t>
            </a:r>
          </a:p>
          <a:p>
            <a:pPr algn="l"/>
            <a:endParaRPr lang="en-US" sz="24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4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HAPI I TRETË NË PROCESIN E PROKURIMIT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421935"/>
            <a:ext cx="9143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Çfarë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lloji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 i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7625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Çfarë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klase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bazë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vlerës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parashikuar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7625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Cila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/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aplikohen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76250" indent="-4572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Përfundimisht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cila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19050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99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347450" y="279790"/>
            <a:ext cx="8464763" cy="6139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Kontrata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</a:rPr>
              <a:t> e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përziera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0" y="1431265"/>
            <a:ext cx="9144000" cy="533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Furnizimi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përfshij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dërgimin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instalimin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>
              <a:lnSpc>
                <a:spcPct val="90000"/>
              </a:lnSpc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përzier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furnizim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shërbime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kompnenta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vlerën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madhe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përcakton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kontratën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parësisht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shërbime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ark./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inxh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përfshij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shtesë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parësisht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përfshij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shërbimet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nevojshme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ark./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inxh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l">
              <a:lnSpc>
                <a:spcPct val="90000"/>
              </a:lnSpc>
            </a:pP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përzier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furnizim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vetëm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nëse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janë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instalim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i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7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Rot="1" noChangeArrowheads="1"/>
          </p:cNvSpPr>
          <p:nvPr/>
        </p:nvSpPr>
        <p:spPr bwMode="auto">
          <a:xfrm>
            <a:off x="0" y="126170"/>
            <a:ext cx="8608135" cy="1009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Llogaritja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 e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vlerës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së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  <a:effectLst/>
              </a:rPr>
              <a:t>kontratës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269875" y="1393825"/>
            <a:ext cx="8604250" cy="5030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indent="-438150" algn="l">
              <a:lnSpc>
                <a:spcPct val="90000"/>
              </a:lnSpc>
            </a:pP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Përfshini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çdo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tatimet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taksat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detyrimet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tjera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aplikueshme</a:t>
            </a:r>
            <a:endParaRPr lang="en-GB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38150" algn="l">
              <a:lnSpc>
                <a:spcPct val="90000"/>
              </a:lnSpc>
            </a:pPr>
            <a:endParaRPr lang="en-GB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38150" algn="l">
              <a:lnSpc>
                <a:spcPct val="90000"/>
              </a:lnSpc>
            </a:pP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Vlera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parashikuar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përcakton</a:t>
            </a:r>
            <a:r>
              <a:rPr lang="en-GB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341438" lvl="1" indent="-533400">
              <a:lnSpc>
                <a:spcPct val="90000"/>
              </a:lnSpc>
            </a:pP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procedurën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përdorur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hapur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kuotimin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çmimeve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.) </a:t>
            </a:r>
          </a:p>
          <a:p>
            <a:pPr marL="1341438" lvl="1" indent="-533400">
              <a:lnSpc>
                <a:spcPct val="90000"/>
              </a:lnSpc>
            </a:pP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mënyrën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përdoret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afatet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minimale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kohore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publikimi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gjuhët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.)</a:t>
            </a:r>
          </a:p>
          <a:p>
            <a:pPr marL="808038" lvl="1" indent="0">
              <a:lnSpc>
                <a:spcPct val="90000"/>
              </a:lnSpc>
              <a:buNone/>
            </a:pPr>
            <a:r>
              <a:rPr lang="en-GB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38150" algn="just">
              <a:lnSpc>
                <a:spcPct val="90000"/>
              </a:lnSpc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627640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25" y="126171"/>
            <a:ext cx="8794745" cy="691289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KOHËZGJATJA E KONTRATAVE DHE NUMRI I PROKURIMIT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25" y="1508750"/>
            <a:ext cx="8833150" cy="510786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Kohëzgjatja e kontratës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Kontrate kornize 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– maksimum 3 vjet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  <a:defRPr/>
            </a:pP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Kontrate publike 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- Kohëzgjatja e kontratave publike do te përcaktohet nga Autoriteti Kontraktues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3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59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NUMRI I PROKURIMIT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5" y="971080"/>
            <a:ext cx="8717935" cy="588691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Secili aktivitet i prokurimit i </a:t>
            </a:r>
            <a:r>
              <a:rPr lang="sq-AL" sz="2400" dirty="0" err="1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inicuar</a:t>
            </a: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 dhe zhvilluar nga AK se në sistem të prokurimit elektronik, në mënyrë automatike merr një numër të prokurimit, i cili është unik dhe referencë për aktivitetin e prokurimit. 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71755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Numri i aktivitetit të prokurimit përbëhet nga:</a:t>
            </a:r>
            <a:endParaRPr lang="en-US" sz="2400" dirty="0">
              <a:solidFill>
                <a:srgbClr val="000000"/>
              </a:solidFill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71755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Identifikimi i AK (kodi i organizatës buxhetore);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Identifikimi i vitit të prokurimit; 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Një numër rendor të caktuar nga sistemi i prokurimit elektronik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Kodi për llojin e prokurimit; 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Kodi për parametrat e vlerës së parashikuar të kontratës së planifikuar ose konkursit të projektimit; dhe 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libria"/>
                <a:ea typeface="MS Mincho" panose="02020609040205080304" pitchFamily="49" charset="-128"/>
                <a:cs typeface="Times New Roman" panose="02020603050405020304" pitchFamily="18" charset="0"/>
              </a:rPr>
              <a:t>Kodi i procedurës që është përdorur. </a:t>
            </a:r>
            <a:endParaRPr lang="en-US" sz="2400" dirty="0">
              <a:effectLst/>
              <a:latin typeface="Calibria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78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Përmbajtja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sq-A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8320"/>
            <a:ext cx="9144000" cy="5579679"/>
          </a:xfrm>
        </p:spPr>
        <p:txBody>
          <a:bodyPr/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Fushëveprimi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qëllimi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sq-A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sq-A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Rregullore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sq-A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Nr. 001/2022 Për Prokurimin Publik”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sq-A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/>
              <a:t>Planifikimi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Prokurimit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Njoftimi</a:t>
            </a:r>
            <a:r>
              <a:rPr lang="en-US" sz="2400" dirty="0"/>
              <a:t> </a:t>
            </a:r>
            <a:r>
              <a:rPr lang="en-US" sz="2400" dirty="0" err="1"/>
              <a:t>Paraprak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/>
              <a:t>DNPDF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Llojet</a:t>
            </a:r>
            <a:r>
              <a:rPr lang="en-US" sz="2400" dirty="0"/>
              <a:t> e </a:t>
            </a:r>
            <a:r>
              <a:rPr lang="en-US" sz="2400" dirty="0" err="1"/>
              <a:t>procedurave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prokurimit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Parashikimi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vlerës</a:t>
            </a:r>
            <a:r>
              <a:rPr lang="en-US" sz="2400" dirty="0"/>
              <a:t> </a:t>
            </a:r>
            <a:r>
              <a:rPr lang="en-US" sz="2400" dirty="0" err="1"/>
              <a:t>dhe</a:t>
            </a:r>
            <a:r>
              <a:rPr lang="en-US" sz="2400" dirty="0"/>
              <a:t> </a:t>
            </a:r>
            <a:r>
              <a:rPr lang="en-US" sz="2400" dirty="0" err="1"/>
              <a:t>klasifikimi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kontratës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Përcaktimi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procedurës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Llojet</a:t>
            </a:r>
            <a:r>
              <a:rPr lang="en-US" sz="2400" dirty="0"/>
              <a:t> e </a:t>
            </a:r>
            <a:r>
              <a:rPr lang="en-US" sz="2400" dirty="0" err="1"/>
              <a:t>kontratave</a:t>
            </a:r>
            <a:endParaRPr lang="en-US" sz="2400" dirty="0"/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400" dirty="0" err="1"/>
              <a:t>Numri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prokurimit</a:t>
            </a:r>
            <a:endParaRPr lang="en-US" sz="2400" dirty="0"/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62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E189-9BEE-9122-AFC9-18AD7BBF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q-A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Kodet për klasifikim të llojeve të kontratave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BE8D-0B4F-A2D7-8214-148E6ED0A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71755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sq-AL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Kodet për klasifikim të llojeve të kontratave për krijimin e “numrit identifikues të prokurimit” janë si në vijim: </a:t>
            </a:r>
            <a:endParaRPr lang="en-US" sz="24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71755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“1” Furnizim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“2” Shërbim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“3” Shërbime </a:t>
            </a:r>
            <a:r>
              <a:rPr lang="sq-AL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Konsulente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“4” Konkurs për Projektim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71755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sq-AL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“5” Punë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D8866-8771-1BE4-7D7C-ACC6D5CB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68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8750"/>
            <a:ext cx="9144000" cy="466821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</a:t>
            </a:r>
          </a:p>
          <a:p>
            <a:pPr marL="0" indent="0"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</a:t>
            </a:r>
            <a:b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Hapi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katërt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procesin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Kërkesë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27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Ligjit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Publik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nenit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17 </a:t>
            </a:r>
            <a:r>
              <a:rPr lang="en-GB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RREGULLORE Nr. 001/2022 Për Prokurimin Publik</a:t>
            </a:r>
            <a:endParaRPr lang="en-US" sz="24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00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41386"/>
            <a:ext cx="7772400" cy="69129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1047890"/>
            <a:ext cx="9144000" cy="480062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Dokument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Standard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aktivitetet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përveç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Vlera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Minimale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përmbajë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 GJITHA INFORMATAT RELEVANTE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OE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përgatisin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Tenderët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tyre</a:t>
            </a:r>
          </a:p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 KUFIZIME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konkurrencë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mesin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OE</a:t>
            </a:r>
          </a:p>
          <a:p>
            <a:pPr marL="533400" lvl="1" indent="-342900" algn="l">
              <a:buSzPct val="150000"/>
              <a:buFont typeface="Arial" panose="020B0604020202020204" pitchFamily="34" charset="0"/>
              <a:buChar char="•"/>
            </a:pPr>
            <a:r>
              <a:rPr lang="en-GB" sz="2400" b="1" i="1" u="sng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 DISKRIMINIM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OE</a:t>
            </a:r>
          </a:p>
          <a:p>
            <a:pPr marL="190500" lvl="1" indent="0">
              <a:buSzPct val="150000"/>
              <a:buNone/>
            </a:pPr>
            <a:endParaRPr lang="en-GB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90500" lvl="1" indent="0">
              <a:buSzPct val="150000"/>
              <a:buNone/>
            </a:pPr>
            <a:endParaRPr lang="en-GB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8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309045" y="228600"/>
            <a:ext cx="8503168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155425" y="1201509"/>
            <a:ext cx="8988575" cy="55303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597025" indent="-457200" algn="l">
              <a:buFont typeface="Wingdings" panose="05000000000000000000" pitchFamily="2" charset="2"/>
              <a:buChar char="§"/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Kriteret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përzgjedhjes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1139825" algn="l"/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97025" indent="-457200" algn="l"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Pranueshmëria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97025" indent="-457200" algn="l"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Përshtatshmëria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profesionale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1597025" indent="-457200" algn="l"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Gjendja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ekonomike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financiare</a:t>
            </a:r>
            <a:endParaRPr lang="en-US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597025" indent="-457200" algn="l">
              <a:buFont typeface="Wingdings" panose="05000000000000000000" pitchFamily="2" charset="2"/>
              <a:buChar char="Ø"/>
            </a:pP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Aftësia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profesionale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116138" lvl="1" indent="509588">
              <a:buFont typeface="Wingdings" pitchFamily="2" charset="2"/>
              <a:buNone/>
            </a:pPr>
            <a:endParaRPr lang="en-US" sz="1800" dirty="0"/>
          </a:p>
          <a:p>
            <a:pPr marL="2116138" lvl="1" indent="509588">
              <a:buFont typeface="Wingdings" pitchFamily="2" charset="2"/>
              <a:buNone/>
            </a:pPr>
            <a:r>
              <a:rPr lang="en-US" sz="1800" dirty="0"/>
              <a:t> </a:t>
            </a:r>
            <a:r>
              <a:rPr lang="en-US" sz="1800" b="1" dirty="0"/>
              <a:t>                                                                                           </a:t>
            </a:r>
          </a:p>
          <a:p>
            <a:pPr marL="2116138" lvl="1" indent="509588">
              <a:buFont typeface="Wingdings" pitchFamily="2" charset="2"/>
              <a:buNone/>
            </a:pPr>
            <a:r>
              <a:rPr lang="en-US" sz="1800" b="1" dirty="0"/>
              <a:t>                                                                                          </a:t>
            </a:r>
          </a:p>
        </p:txBody>
      </p:sp>
      <p:sp>
        <p:nvSpPr>
          <p:cNvPr id="8" name="Rectangle 4"/>
          <p:cNvSpPr>
            <a:spLocks noRot="1" noChangeArrowheads="1"/>
          </p:cNvSpPr>
          <p:nvPr/>
        </p:nvSpPr>
        <p:spPr bwMode="auto">
          <a:xfrm>
            <a:off x="9144098" y="3429000"/>
            <a:ext cx="112615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en-US" sz="44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7228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8515350" cy="836384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q-AL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70346"/>
            <a:ext cx="9144000" cy="53876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Përshtatshmëri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sym typeface="Wingdings" pitchFamily="2" charset="2"/>
              </a:rPr>
              <a:t>Neni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itchFamily="2" charset="2"/>
              </a:rPr>
              <a:t> 65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kërkohen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GJITHMONË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OE!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Kanë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bëjnë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me: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ndershmërinë</a:t>
            </a:r>
            <a:r>
              <a:rPr lang="en-US" sz="2800" i="1" u="sng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besueshmërinë</a:t>
            </a:r>
            <a:r>
              <a:rPr lang="en-US" sz="2800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sinqeritetin</a:t>
            </a:r>
            <a:r>
              <a:rPr lang="en-US" sz="2800" i="1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ekonomik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OE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KËRKESAT MINIMALE PËR KUALIFIKIM</a:t>
            </a:r>
          </a:p>
          <a:p>
            <a:pPr marL="1076325" lvl="1" indent="-533400">
              <a:buFontTx/>
              <a:buNone/>
            </a:pPr>
            <a:r>
              <a:rPr lang="en-GB" sz="3200" dirty="0" err="1"/>
              <a:t>Përshtatshmëria</a:t>
            </a:r>
            <a:r>
              <a:rPr lang="en-GB" sz="3200" dirty="0"/>
              <a:t> </a:t>
            </a:r>
            <a:r>
              <a:rPr lang="en-GB" sz="3200" dirty="0" err="1"/>
              <a:t>profesionale</a:t>
            </a:r>
            <a:r>
              <a:rPr lang="en-GB" sz="3200" dirty="0"/>
              <a:t>:</a:t>
            </a:r>
          </a:p>
          <a:p>
            <a:pPr marL="1708150" lvl="2" indent="-517525">
              <a:buFont typeface="Wingdings" pitchFamily="2" charset="2"/>
              <a:buAutoNum type="alphaLcPeriod"/>
            </a:pPr>
            <a:r>
              <a:rPr lang="en-GB" sz="3200" dirty="0" err="1"/>
              <a:t>Regjistrimi</a:t>
            </a:r>
            <a:endParaRPr lang="en-GB" sz="2000" dirty="0"/>
          </a:p>
          <a:p>
            <a:pPr marL="1708150" lvl="2" indent="-517525">
              <a:buFont typeface="Wingdings" pitchFamily="2" charset="2"/>
              <a:buAutoNum type="alphaLcPeriod"/>
            </a:pPr>
            <a:r>
              <a:rPr lang="en-GB" sz="3200" dirty="0" err="1"/>
              <a:t>Autorizimi</a:t>
            </a:r>
            <a:r>
              <a:rPr lang="en-GB" sz="3200" dirty="0"/>
              <a:t>, </a:t>
            </a:r>
            <a:r>
              <a:rPr lang="en-GB" sz="3200" dirty="0" err="1"/>
              <a:t>Licenca</a:t>
            </a:r>
            <a:endParaRPr lang="en-GB" sz="3200" dirty="0"/>
          </a:p>
          <a:p>
            <a:endParaRPr lang="en-US" sz="2400" b="1" dirty="0"/>
          </a:p>
          <a:p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KËRKESAT MINIMALE PËR KUALIFIKIM -</a:t>
            </a:r>
            <a:r>
              <a:rPr lang="en-US" sz="2400" dirty="0" err="1">
                <a:sym typeface="Wingdings" pitchFamily="2" charset="2"/>
              </a:rPr>
              <a:t>Neni</a:t>
            </a:r>
            <a:r>
              <a:rPr lang="en-US" sz="2400" dirty="0">
                <a:sym typeface="Wingdings" pitchFamily="2" charset="2"/>
              </a:rPr>
              <a:t> 68 </a:t>
            </a:r>
            <a:r>
              <a:rPr lang="en-US" sz="2400" dirty="0" err="1">
                <a:sym typeface="Wingdings" pitchFamily="2" charset="2"/>
              </a:rPr>
              <a:t>dhe</a:t>
            </a:r>
            <a:r>
              <a:rPr lang="en-US" sz="2400" dirty="0">
                <a:sym typeface="Wingdings" pitchFamily="2" charset="2"/>
              </a:rPr>
              <a:t> 69</a:t>
            </a:r>
          </a:p>
          <a:p>
            <a:r>
              <a:rPr lang="en-US" sz="2400" b="1" dirty="0" err="1"/>
              <a:t>Kërkesat</a:t>
            </a:r>
            <a:r>
              <a:rPr lang="en-US" sz="2400" b="1" dirty="0"/>
              <a:t> </a:t>
            </a:r>
            <a:r>
              <a:rPr lang="en-US" sz="2400" b="1" dirty="0" err="1"/>
              <a:t>ekonomike</a:t>
            </a:r>
            <a:r>
              <a:rPr lang="en-US" sz="2400" b="1" dirty="0"/>
              <a:t> </a:t>
            </a:r>
            <a:r>
              <a:rPr lang="en-US" sz="2400" b="1" dirty="0" err="1"/>
              <a:t>dhe</a:t>
            </a:r>
            <a:r>
              <a:rPr lang="en-US" sz="2400" b="1" dirty="0"/>
              <a:t> </a:t>
            </a:r>
            <a:r>
              <a:rPr lang="en-US" sz="2400" b="1" dirty="0" err="1"/>
              <a:t>financiare</a:t>
            </a:r>
            <a:r>
              <a:rPr lang="en-US" sz="1600" b="1" dirty="0"/>
              <a:t> </a:t>
            </a:r>
          </a:p>
          <a:p>
            <a:r>
              <a:rPr lang="en-US" sz="2400" b="1" dirty="0" err="1"/>
              <a:t>Aftësia</a:t>
            </a:r>
            <a:r>
              <a:rPr lang="en-US" sz="2400" b="1" dirty="0"/>
              <a:t> </a:t>
            </a:r>
            <a:r>
              <a:rPr lang="en-US" sz="2400" b="1" dirty="0" err="1"/>
              <a:t>teknike</a:t>
            </a:r>
            <a:r>
              <a:rPr lang="en-US" sz="2400" b="1" dirty="0"/>
              <a:t> </a:t>
            </a:r>
            <a:r>
              <a:rPr lang="en-US" sz="2400" b="1" dirty="0" err="1"/>
              <a:t>dhe</a:t>
            </a:r>
            <a:r>
              <a:rPr lang="en-US" sz="2400" b="1" dirty="0"/>
              <a:t>/</a:t>
            </a:r>
            <a:r>
              <a:rPr lang="en-US" sz="2400" b="1" dirty="0" err="1"/>
              <a:t>ose</a:t>
            </a:r>
            <a:r>
              <a:rPr lang="en-US" sz="2400" b="1" dirty="0"/>
              <a:t> </a:t>
            </a:r>
            <a:r>
              <a:rPr lang="en-US" sz="2400" b="1" dirty="0" err="1"/>
              <a:t>profesionale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978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q-AL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KËRKESAT MINIMALE PËR KUALIFIKIM</a:t>
            </a:r>
          </a:p>
          <a:p>
            <a:pPr marL="0" indent="0">
              <a:buNone/>
            </a:pP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Kualifikim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jenë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Drejtpërdrejtë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relevante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proporcion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lëndën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399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5" y="202980"/>
            <a:ext cx="8510588" cy="844910"/>
          </a:xfrm>
        </p:spPr>
        <p:txBody>
          <a:bodyPr/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355131"/>
            <a:ext cx="8540750" cy="4954244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OE ofron çmim me me shume se dy (2) numra pas pikës dhjetore , oferta e till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do t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konsiderohet e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papërgjegjshme.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rast se AK lejon çmime me më shum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se (2) numra pas pikës dhjetore, atëherë AK duhet t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cek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këtë deci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ivisht n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Dosjen e tenderit.</a:t>
            </a:r>
            <a:endParaRPr lang="en-US" altLang="sq-AL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  <a:defRPr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Çmimin 0.00 Euro </a:t>
            </a:r>
          </a:p>
          <a:p>
            <a:pPr algn="just">
              <a:defRPr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Operatori Ekonomik pranon se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nje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artikull i veçantë nuk është i përfshirë në tender,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oferta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duhet të refuzohet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defRPr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Operatori Ekonomik thotë se ky 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artikull është ofruar falas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oferta</a:t>
            </a:r>
            <a:r>
              <a:rPr 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 duhet të refuzohet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pasi qe dhuratat nuk janë të pranueshme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860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095" y="126170"/>
            <a:ext cx="7772400" cy="844910"/>
          </a:xfrm>
        </p:spPr>
        <p:txBody>
          <a:bodyPr/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MOSTRAT E TENDERËVE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45" y="971080"/>
            <a:ext cx="8615505" cy="5825960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Dokumentet e tenderit në përgjithësi duhet të shmangin kërkesën për paraqitjen e mostrave, pasi kjo kërkesë dekurajon konkurrencën dhe rrit çmimet e ofertës. Përndryshe, tenderuesve duhet t'u kërkohet të konfirmojnë që produkti i tyre plotëson specifikimet e kërkuara dhe në mbështetje të bashkëngjitni </a:t>
            </a:r>
            <a:r>
              <a:rPr lang="sq-AL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çertifkatat</a:t>
            </a:r>
            <a:r>
              <a:rPr lang="sq-A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 duhura të testimit nga laboratorë të njohur testimi.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Duhet te dorëzohen para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afatit te fundit për dorëzim te tenderëve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Kur anulohet procedura e tenderit të gjitha mostrat duhet te kthehen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tek  tenderuesit me kusht që afati  për parashtrim te një ankese kundër vendimit të anulimit të procedurës 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ka skaduar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15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171"/>
            <a:ext cx="7772400" cy="998530"/>
          </a:xfrm>
        </p:spPr>
        <p:txBody>
          <a:bodyPr>
            <a:normAutofit/>
          </a:bodyPr>
          <a:lstStyle/>
          <a:p>
            <a:r>
              <a:rPr lang="sq-AL" alt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Informacione Sekrete të Biznesit dhe Qasja në Dokumentacion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4699"/>
            <a:ext cx="8988575" cy="5415105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Përveç dokumenteve të klasifikuara si informata sekrete të biznesit,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duhet ti ofroj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çdo 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pale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interesuar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që bënë kërkesë, qasje të shpejtë në 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dhënat e aktivitetit 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 mbyllur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Një aktivitet i prokurimit konsiderohet i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përfunduar n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datën e njoftimit 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OE mbi rezultatin e aktivitetit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prokurimit.</a:t>
            </a:r>
            <a:r>
              <a:rPr lang="en-US" alt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nëse anulohet në datën e publikimit të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njoftimit për anulim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Sistemi i Prokurimit elektronik iu mundëson OE që të deklarojne  dokumentet si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konfidenciale n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harmoni me nenin 68 dhe 69 t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LPP-s</a:t>
            </a:r>
            <a:r>
              <a:rPr lang="en-US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Është përgjegjësi e AK-së për të </a:t>
            </a:r>
            <a:r>
              <a:rPr lang="sq-AL" alt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siguruar që pjesët të cilat janë deklaruar si konfidenciale </a:t>
            </a:r>
            <a:r>
              <a:rPr lang="sq-AL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nuk janë vënë në dispozicion operatorëve të tjerë ekonomik</a:t>
            </a: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04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"/>
            <a:ext cx="8510588" cy="1047890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Ofrimi i informacioneve shtesë ose sqarimeve dhe zgjatjet e afateve kohore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4" y="1163105"/>
            <a:ext cx="8725355" cy="52614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Një OE, mund të kërkojë, </a:t>
            </a:r>
            <a:r>
              <a:rPr lang="sq-AL" altLang="sq-AL" sz="2400" i="1" u="sng" dirty="0">
                <a:latin typeface="Cambria" panose="02040503050406030204" pitchFamily="18" charset="0"/>
                <a:ea typeface="Cambria" panose="02040503050406030204" pitchFamily="18" charset="0"/>
              </a:rPr>
              <a:t>me shkrim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 informata shtesë sqaruese për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dokumentet e tenderit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Një kërkesë e tillë me shkrim duhet të dërgohet në mënyrë elektronike dhe duhet të pranohet nga AK brenda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afatit kohorë të specifikuar në DT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sq-AL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Nëse para afatit të fundit për dorëzim të tenderëve,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bëhet e nevojshme nga AK që të ndryshohet DT/Lista e çmimeve, ndryshimet në DT do të bëhen në formë të shtojcës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he kështu,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afati i fundit për dorëzim të tenderëve do të 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zgjatet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67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7549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Përmbajtja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sq-A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1510"/>
            <a:ext cx="9144000" cy="56564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Dosja e tenderit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Ndarja e kontratave në </a:t>
            </a:r>
            <a:r>
              <a:rPr lang="sq-AL" sz="2400" dirty="0" err="1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Lote</a:t>
            </a:r>
            <a:endParaRPr lang="sq-AL" sz="2400" dirty="0">
              <a:solidFill>
                <a:schemeClr val="tx1">
                  <a:lumMod val="9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</a:t>
            </a: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kimet teknike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Afatet kohore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Publikimet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Kriteret e përzgjedhjes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Kriteret e dhënies së kontratës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Dorëzimi elektronik i tenderëve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Hapja e tenderëve elektronik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Ekzaminimi, vlerësimi dhe krahasimi i tenderëve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Kontratat kornizë</a:t>
            </a:r>
          </a:p>
          <a:p>
            <a:pPr>
              <a:defRPr/>
            </a:pPr>
            <a:r>
              <a:rPr lang="sq-AL" sz="2400" dirty="0">
                <a:solidFill>
                  <a:schemeClr val="tx1">
                    <a:lumMod val="9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Menaxhimi i kontratës</a:t>
            </a:r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9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0"/>
            <a:ext cx="8510588" cy="779055"/>
          </a:xfrm>
        </p:spPr>
        <p:txBody>
          <a:bodyPr>
            <a:normAutofit/>
          </a:bodyPr>
          <a:lstStyle/>
          <a:p>
            <a:r>
              <a:rPr lang="sq-AL" altLang="sq-AL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Grup i Operatorëve Ekonomik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01509"/>
            <a:ext cx="8540750" cy="518467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Çdo kërkesë e vendosur nga një autoritet kontraktues sipas neneve 66.2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licensa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autorizimi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, 68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qarkullimi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financiar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dhe 69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aftesite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të LPP-se do të aplikohet vetëm ndaj grupit si tërësi dhe jo ndaj anëtarëve individual të grupit.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mund të përcaktojnë në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DT </a:t>
            </a: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se si grupet e operatorëve ekonomikë duhet të përmbushin kërkesat për gjendjen ekonomike dhe financiare ose aftësinë teknike dhe profesionale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Qarkullimi minimal i kërkuar nga AK është 2,000,000 euro dhe AK, mund te përcaktoj ne Njoftimin për kontrate se lideri i grupit duhet të përmbush se paku  60% e këtij qarkullimi minimal.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87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75"/>
            <a:ext cx="7772400" cy="844910"/>
          </a:xfrm>
        </p:spPr>
        <p:txBody>
          <a:bodyPr>
            <a:normAutofit/>
          </a:bodyPr>
          <a:lstStyle/>
          <a:p>
            <a:r>
              <a:rPr lang="sq-AL" altLang="sq-AL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Grup i Operatorëve Ekonomik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1201509"/>
            <a:ext cx="8641125" cy="5491915"/>
          </a:xfrm>
        </p:spPr>
        <p:txBody>
          <a:bodyPr/>
          <a:lstStyle/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Grupi i OE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nuk do të modifikohet 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pas dorëzimit të tenderit (fazës se vlerësimit)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gjate fazës se ekzekutimit tërhiqet njeri anëtar i grupit, përbërja e grupit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nuk mund te ndryshohet pa pëlqimin e AK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Secili anëtar i grupit duhet te regjistrohet ne platformën elektronike. Sidoqoftë kjo kërkese duhet te përcaktohet ne Dosjen e Tenderit. </a:t>
            </a:r>
            <a:endParaRPr lang="en-US" alt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Nëse një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anëtar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konzorciumi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në një aktivitet t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prokurimit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merrë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pjesë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disa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grupe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tenderët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secilit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grup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refuzohen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13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SIGURIMI I TENDERIT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endParaRPr lang="sq-A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8515350" cy="4351338"/>
          </a:xfrm>
        </p:spPr>
        <p:txBody>
          <a:bodyPr>
            <a:normAutofit lnSpcReduction="10000"/>
          </a:bodyPr>
          <a:lstStyle/>
          <a:p>
            <a:pPr marL="801687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sigurisë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Sigurimi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1%-3%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parashikuar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– jo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pak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se 1000 euro.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DT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caktohet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fikse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jo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%.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Vlefshmëria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siguris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vlefshmëria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ofertës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801687" indent="0">
              <a:buNone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Siguria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ekzekutimit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Min. 10%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ofertës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1687" indent="0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pas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kompletimit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q-A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852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575"/>
            <a:ext cx="7772400" cy="422455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Sigurimi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40" y="894270"/>
            <a:ext cx="8525909" cy="5760750"/>
          </a:xfrm>
        </p:spPr>
        <p:txBody>
          <a:bodyPr>
            <a:normAutofit/>
          </a:bodyPr>
          <a:lstStyle/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AK nuk do të kufizojnë në DT diskrecionin e tenderuesve që të paraqesin sigurimin e tenderit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në cilëndo nga format e përcaktuara</a:t>
            </a:r>
            <a:r>
              <a:rPr lang="en-US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Ne rast te dorëzimit te ofertës përmes  platformës elektronike,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sigurimi i tenderit duhet te dorëzohet i skanuar se bashku me oferte</a:t>
            </a:r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sq-AL" altLang="sq-AL" sz="2800" dirty="0">
                <a:latin typeface="Cambria" panose="02040503050406030204" pitchFamily="18" charset="0"/>
                <a:ea typeface="Cambria" panose="02040503050406030204" pitchFamily="18" charset="0"/>
              </a:rPr>
              <a:t>dërsa forma origjinale e sigurimit te tenderit do të kërkohet të dorëzohet nga </a:t>
            </a:r>
            <a:r>
              <a:rPr lang="sq-AL" altLang="sq-AL" sz="2800" b="1" dirty="0">
                <a:latin typeface="Cambria" panose="02040503050406030204" pitchFamily="18" charset="0"/>
                <a:ea typeface="Cambria" panose="02040503050406030204" pitchFamily="18" charset="0"/>
              </a:rPr>
              <a:t>një tenderues të cilin autoriteti kontraktues ka për qëllim qe ta shpërblej me kontratë.</a:t>
            </a:r>
            <a:endParaRPr lang="en-US" altLang="sq-AL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619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35"/>
            <a:ext cx="9144000" cy="54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482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915"/>
            <a:ext cx="9144000" cy="47994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143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8703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PËRGATITJA E DOSJES SË TENDERIT</a:t>
            </a:r>
            <a:endParaRPr lang="sq-A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9054"/>
            <a:ext cx="9144000" cy="6078945"/>
          </a:xfrm>
        </p:spPr>
        <p:txBody>
          <a:bodyPr>
            <a:normAutofit/>
          </a:bodyPr>
          <a:lstStyle/>
          <a:p>
            <a:r>
              <a:rPr lang="en-US" sz="2400" dirty="0"/>
              <a:t>KRITERET PËR DHËNIE TË KONTRATËS</a:t>
            </a:r>
          </a:p>
          <a:p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Çmimi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ulët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Tenderi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ekonomikisht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favorshëm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 (+ </a:t>
            </a:r>
            <a:r>
              <a:rPr lang="en-US" sz="2400" i="1" dirty="0" err="1">
                <a:latin typeface="Cambria" panose="02040503050406030204" pitchFamily="18" charset="0"/>
                <a:ea typeface="Cambria" panose="02040503050406030204" pitchFamily="18" charset="0"/>
              </a:rPr>
              <a:t>nën-kriteret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Çmimin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cilësisë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Kostot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Operimit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mirëmbajtje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kosto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tjera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jetë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-gjatësisë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Karakteristikat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funksionale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mjedisore,estetike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ngjajshme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Shërbimet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pas-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shitjes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asistencës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Krieret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përcaktohen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peshë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rëndësisë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relative.</a:t>
            </a:r>
          </a:p>
          <a:p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njëjtat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përcaktohen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DT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NJK.</a:t>
            </a:r>
          </a:p>
          <a:p>
            <a:endParaRPr 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15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1203340"/>
          </a:xfrm>
        </p:spPr>
        <p:txBody>
          <a:bodyPr/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PUBLIKIMET HAPI I PESTË NË PROCESIN E PROKURIMIT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45" y="1547155"/>
            <a:ext cx="8540750" cy="5184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Publikimet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janë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përbërësit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kryesor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transparencës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publikohen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SEPP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paraprak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mbi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vendimin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AK-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dhënie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anulimin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aktivitetit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informata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shtesë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përmirësim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nënshkrim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0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026980" cy="6770235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AK do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caktojë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afatet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kohore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DT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pranimin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kërkesave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sqarime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shtesë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r="623" b="3327"/>
          <a:stretch/>
        </p:blipFill>
        <p:spPr>
          <a:xfrm>
            <a:off x="403412" y="1854395"/>
            <a:ext cx="8317006" cy="402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16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6601"/>
            <a:ext cx="7772400" cy="614480"/>
          </a:xfrm>
        </p:spPr>
        <p:txBody>
          <a:bodyPr/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VALIDITETI I TENDERIT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i RRUOPP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71081"/>
            <a:ext cx="9063292" cy="5506529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Kërkesa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periudhën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validitetit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jetë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minimum 90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madhe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minimum 60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mesme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minimum 30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vogël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l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DORËZIMI ELEKTRONIK I TENDERËVE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</a:t>
            </a:r>
            <a:r>
              <a:rPr lang="en-US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32 </a:t>
            </a:r>
            <a:r>
              <a:rPr lang="en-US" sz="28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RRPP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Tenderuesi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përgatitë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dokumentet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dëshmitë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kërkuara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DT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NJK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ngarkon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SEPP;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Mostrat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katalogjet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etj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dërgohen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formë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fizike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Formulari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nënshkruhet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Pas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skadimit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afatit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sistemi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lejon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OE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dorëzojë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ofertë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3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41362"/>
            <a:ext cx="9144000" cy="599046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Fusheveprimi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qellimi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8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Rregullorja për Prokurimin Publik </a:t>
            </a:r>
            <a:endParaRPr lang="en-US" sz="2800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sq-A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Rregullorja për Prokurimin Publik është </a:t>
            </a:r>
            <a:r>
              <a:rPr lang="sq-AL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nxjerrur</a:t>
            </a:r>
            <a:r>
              <a:rPr lang="sq-AL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në pajtim me Nenin 87.2.4 të Ligjit Nr. 04/L-042 të Prokurimit Publik në Republikën e Kosovës, i ndryshuar dhe plotësuar me ligjin Nr. 04/L-237, ligjin Nr. 05/L-068 dhe ligjin Nr. 05/L-92 (këtu e tutje LPP)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Plotësojnë dhe sqarojnë dispozitat e LPP-së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Vendosin kornizën ligjore për aspekte teknike të sistemit elektronik të prokurimit publik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Ofrojnë detaje të udhëheqjes së procedurave të prokurimeve për mallra punë dhe shërbime.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Ndihmojnë stafin e prokurimit në menaxhimin e aktiviteteve të prokurimit.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Të gjithë personat fizik dhe </a:t>
            </a:r>
            <a:r>
              <a:rPr lang="sq-AL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jurdik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siç përkufizohen në </a:t>
            </a: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LPP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janë të obliguar të zbatojnë LPP dhe këtë </a:t>
            </a: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Rregullore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91"/>
            <a:ext cx="7772400" cy="691289"/>
          </a:xfrm>
        </p:spPr>
        <p:txBody>
          <a:bodyPr/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HAPJA E TENDERËVE ELEKTRONIK</a:t>
            </a: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91" y="1623965"/>
            <a:ext cx="8574244" cy="4262955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çdo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krijohen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çelësa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shërbejnë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hapjen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Çelësat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ruhen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humbin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hapja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bëhet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anulohet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ZPP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lexon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çmimet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ofertave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Sistemi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gjeneron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B12”Procesverbalin e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hapjes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algn="just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12197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981"/>
            <a:ext cx="7772400" cy="891364"/>
          </a:xfrm>
        </p:spPr>
        <p:txBody>
          <a:bodyPr/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VERËSIMI ITENDERËVE</a:t>
            </a:r>
            <a:b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39" y="1413214"/>
            <a:ext cx="8756341" cy="5196591"/>
          </a:xfrm>
        </p:spPr>
        <p:txBody>
          <a:bodyPr/>
          <a:lstStyle/>
          <a:p>
            <a:pPr algn="l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4260" y="471815"/>
            <a:ext cx="8510587" cy="4148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 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" y="5258274"/>
            <a:ext cx="9144000" cy="1624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Gabimet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aritmetikore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tender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deri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2%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korigjohen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njoftohen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gjithë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tenderuesit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Tenderi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gabime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mbi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2% </a:t>
            </a:r>
            <a:r>
              <a:rPr lang="en-GB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eliminohet</a:t>
            </a:r>
            <a:r>
              <a:rPr lang="en-GB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80000"/>
              </a:lnSpc>
            </a:pPr>
            <a:endParaRPr lang="en-US" sz="1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1400" b="1" dirty="0">
                <a:effectLst/>
              </a:rPr>
              <a:t>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73" y="1884192"/>
            <a:ext cx="8708267" cy="79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11163" indent="-411163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Ekzaminimi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vlerësimi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krahasimi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tenderëve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bëhet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komision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krijuar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ZKA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ZPP</a:t>
            </a:r>
            <a:r>
              <a:rPr lang="en-GB" sz="2800" dirty="0"/>
              <a:t>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063" y="2913017"/>
            <a:ext cx="9130936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88938" indent="-388938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Ekzamini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përfshin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endParaRPr lang="en-GB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 a i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plotëson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tenderuesi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formale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i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plotëson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tenderuesi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përshtatshmëri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i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plotëson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tenderuesi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minimale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kualifikim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tenderi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konform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specifikimet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dosjes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tenderit</a:t>
            </a:r>
            <a:r>
              <a:rPr lang="en-GB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776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386"/>
            <a:ext cx="7772400" cy="768100"/>
          </a:xfrm>
        </p:spPr>
        <p:txBody>
          <a:bodyPr/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SQARIMI I TENDERËVE </a:t>
            </a:r>
            <a:b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Neni</a:t>
            </a:r>
            <a:r>
              <a:rPr lang="en-US" sz="1800" b="1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72 i LPP-</a:t>
            </a:r>
            <a:r>
              <a:rPr lang="en-US" sz="1800" b="1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25" y="1470345"/>
            <a:ext cx="8679529" cy="4608600"/>
          </a:xfrm>
        </p:spPr>
        <p:txBody>
          <a:bodyPr>
            <a:normAutofit/>
          </a:bodyPr>
          <a:lstStyle/>
          <a:p>
            <a:pPr algn="just"/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mund të ftojë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OE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për të plotësuar apo të qartësojnë dëshmitë e dorëzuara për k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ërkesat e përshtatshmërisë, kërkesat e përshtatshmërisë profesionale, gjendjes ekonomike dhe financiare dhe aftësisë teknike dhe profesionale, certifikatat e kualitetit, kërkesat e grupeve te OE.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Këto dokumente, megjithatë, ne mënyre objektive duhet të prezantojnë se kane ekzistuar 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para afatit 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fundit te dorëzimit te aplikacionit apo te dorëzimit të tenderit.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597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740" y="-142665"/>
            <a:ext cx="7772400" cy="652885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Tenderët Jo-normalisht të Ulët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1124700"/>
            <a:ext cx="8717935" cy="5299890"/>
          </a:xfrm>
        </p:spPr>
        <p:txBody>
          <a:bodyPr>
            <a:normAutofit/>
          </a:bodyPr>
          <a:lstStyle/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do të kërkoj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nga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OE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për të shpjeguar çmimin e ofruar, kur të përmbushen te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gjitha kushtet e mëposhtme: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çmimi i ofruar është më shumë se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30% më i ulët se çmimi mesatar i tenderëve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të  përgjegjshëm;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çmimi i ofruar është më shumë se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10% më i ulët se çmimi ose kostot e tenderit të dytë më të ulët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janë dorëzuar të paktën 3 (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tre) tenderë.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2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87766"/>
            <a:ext cx="8510588" cy="1075339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Siguria e Ekzekutimit </a:t>
            </a:r>
            <a:r>
              <a:rPr lang="en-US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 </a:t>
            </a:r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Tenderët Jo-normalisht të Ulët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25" y="1393535"/>
            <a:ext cx="8842375" cy="4915840"/>
          </a:xfrm>
        </p:spPr>
        <p:txBody>
          <a:bodyPr>
            <a:normAutofit/>
          </a:bodyPr>
          <a:lstStyle/>
          <a:p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pasi që të jetë përputhur me nenin 61, ka mjaft arsye për të besuar se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OE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e ka dorëzuar një tender të pa-zbatueshëm (jo-normalisht te ulet), 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AK gëzon te drejtën qe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përqindjen e kërkuar te sigurimit te ekzekutimit ta rris për mbulim të dëmeve dhe shpenzimeve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që AK mund të parasheh që do të ndodhin nëse shkëputet kontrata.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Kur tenderët duken të jenë jo-normalisht te ulët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për arsye të tjera nga ato te parashikuara larte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AK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të kërkoj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nga OE për të shpjeguar çmimin e ofruar</a:t>
            </a:r>
            <a:endParaRPr lang="sq-AL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3483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980"/>
            <a:ext cx="7772400" cy="57607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NJOFTIMI I TENDERUESVE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1355130"/>
            <a:ext cx="8717935" cy="4877435"/>
          </a:xfrm>
        </p:spPr>
        <p:txBody>
          <a:bodyPr>
            <a:normAutofit fontScale="92500" lnSpcReduction="10000"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gjithë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tenderuesit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njoftohen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rezultatin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aktivitetit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AK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tenderuesit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përmes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SEPP duke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përdorë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Formularin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Standard: B58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mbi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Vendimin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AK-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FS B58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përmban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Vendimin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AK-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letrat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standarde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tenderuesit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arsyetimet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nevojshme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Pas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skadimit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periudhave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ankesës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AK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B08: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dhënie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këtu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mbyllet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Brenda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30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data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B08, AK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nënshkruan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brenda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Njoftimin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nënshkrimin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algn="l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Da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ta e njoftimit është “dita 0” e 5 ditëve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l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pPr algn="l"/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</a:t>
            </a:r>
          </a:p>
          <a:p>
            <a:pPr algn="l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9796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63839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Njoftimin për Anulim t</a:t>
            </a:r>
            <a:r>
              <a:rPr lang="en-US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aktivitetit </a:t>
            </a:r>
            <a:r>
              <a:rPr lang="en-US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 prokurimit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45" y="1585560"/>
            <a:ext cx="8641125" cy="527244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Në rast të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vendimit të anulimit të procedurës së prokurimit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 AK menjëherë do të përgatisë dhe do te dërgoj njoftimin tek tenderuesit/kandidatët pjesëmarrës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ku paraqiten arsyet faktike dhe bazën ligjore të anulimit të tillë. </a:t>
            </a:r>
            <a:endParaRPr lang="en-US" altLang="sq-AL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Pas skadimit te afatit kohor për parashtrim dhe shqyrtim te ankesave, do të përgatit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Njoftimin për Anulim 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aktivitetit 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prokurimit pavarësisht nga lloji apo vlera e parashikuar dhe njoftimin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e till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do ta publikojë 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 SEPP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453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627265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Ndërprerja e procedurave të prokurimit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8320"/>
            <a:ext cx="9151947" cy="5683940"/>
          </a:xfrm>
        </p:spPr>
        <p:txBody>
          <a:bodyPr>
            <a:normAutofit/>
          </a:bodyPr>
          <a:lstStyle/>
          <a:p>
            <a:pPr lvl="1"/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Procedura e prokurimit </a:t>
            </a:r>
            <a:r>
              <a:rPr lang="sq-AL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para hapjes së ofertave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të anulohet për arsyet e mëposhtme: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për shkak të </a:t>
            </a:r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ngjarjeve të demonstrueshme dhe / apo arsyeve që janë jashtë kontrollit të AK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dhe se nuk ishin të parashikueshme në kohën e fillimit të procedurës së prokurimit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AK ka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shkaktuar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platformë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gjatë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udhëheqjes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pariparueshëm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verifikimit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KRPP; </a:t>
            </a:r>
          </a:p>
          <a:p>
            <a:pPr lvl="1">
              <a:defRPr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paraqitur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platformën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ndonjë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situatë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paparashikuar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jashtë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kontrollit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pariparueshëm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verifikimit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konstatimit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KRPP.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57562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261" y="548626"/>
            <a:ext cx="8180264" cy="583756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qoftë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anuluar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ende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dëshiron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vazhdojë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aktivitetin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përkatës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AK do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fillojë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re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pa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ndryshuar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numrin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prokurimit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duke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identifikuar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Ri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-tender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".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12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690" y="3659"/>
            <a:ext cx="7772400" cy="967421"/>
          </a:xfrm>
        </p:spPr>
        <p:txBody>
          <a:bodyPr>
            <a:normAutofit/>
          </a:bodyPr>
          <a:lstStyle/>
          <a:p>
            <a:r>
              <a:rPr lang="sq-AL" altLang="sq-AL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Ndërprerja e procedurave të prokurimit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29" y="1662369"/>
            <a:ext cx="8794745" cy="5107865"/>
          </a:xfrm>
        </p:spPr>
        <p:txBody>
          <a:bodyPr>
            <a:normAutofit/>
          </a:bodyPr>
          <a:lstStyle/>
          <a:p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Procedura e prokurimit </a:t>
            </a:r>
            <a:r>
              <a:rPr lang="sq-AL" altLang="sq-AL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pas marrjes së ofertave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duhet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të anulohet për një nga arsyet e mëposhtme: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snjë tenderë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nuk është paraqitur brenda afatit të specifikuar;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snjëri prej tenderëve të pranuar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nuk është i përgjegjshëm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umri i OE të përgjegjshëm </a:t>
            </a:r>
            <a:r>
              <a:rPr lang="sq-AL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për kontratë publike kornizë 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me më shumë se një OE - është më pak se 3;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ëse urdhërohet nga 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OSHP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shkelje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ligjit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ka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ndodhur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ndodhë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rregullohet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apo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parandalohet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përmes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ndryshimi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algn="just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8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7772400" cy="990600"/>
          </a:xfrm>
        </p:spPr>
        <p:txBody>
          <a:bodyPr>
            <a:noAutofit/>
          </a:bodyPr>
          <a:lstStyle/>
          <a:p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altLang="en-US" sz="2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Kërkesat për përdoruesit e sistemit të Prokurimit elektron</a:t>
            </a:r>
            <a:r>
              <a:rPr lang="en-US" altLang="en-US" sz="2800" i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ik</a:t>
            </a:r>
            <a: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altLang="en-US" sz="2800" i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algn="just">
              <a:defRPr/>
            </a:pPr>
            <a:r>
              <a:rPr lang="sq-AL" altLang="en-US" sz="2000" dirty="0"/>
              <a:t>Të gjithë përdoruesit te cilët kërkojnë </a:t>
            </a:r>
            <a:r>
              <a:rPr lang="en-US" altLang="en-US" sz="2000" dirty="0" err="1"/>
              <a:t>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qasen</a:t>
            </a:r>
            <a:r>
              <a:rPr lang="en-US" altLang="en-US" sz="2000" dirty="0"/>
              <a:t> </a:t>
            </a:r>
            <a:r>
              <a:rPr lang="sq-AL" altLang="en-US" sz="2000" dirty="0"/>
              <a:t>procese</a:t>
            </a:r>
            <a:r>
              <a:rPr lang="en-US" altLang="en-US" sz="2000" dirty="0" err="1"/>
              <a:t>ve</a:t>
            </a:r>
            <a:r>
              <a:rPr lang="en-US" altLang="en-US" sz="2000" dirty="0"/>
              <a:t> </a:t>
            </a:r>
            <a:r>
              <a:rPr lang="sq-AL" altLang="en-US" sz="2000" dirty="0"/>
              <a:t>në sistem së pari duhet të </a:t>
            </a:r>
            <a:r>
              <a:rPr lang="sq-AL" altLang="en-US" sz="2000" b="1" dirty="0"/>
              <a:t>kryejnë procesin e regjistrimit</a:t>
            </a:r>
            <a:endParaRPr lang="en-US" altLang="en-US" sz="2000" b="1" dirty="0"/>
          </a:p>
          <a:p>
            <a:pPr marL="0" indent="0" algn="just">
              <a:buFontTx/>
              <a:buNone/>
              <a:defRPr/>
            </a:pPr>
            <a:endParaRPr lang="sq-AL" altLang="en-US" sz="2000" b="1" dirty="0"/>
          </a:p>
          <a:p>
            <a:pPr algn="just">
              <a:defRPr/>
            </a:pPr>
            <a:r>
              <a:rPr lang="sq-AL" altLang="en-US" sz="2000" dirty="0"/>
              <a:t>Të gjithë përdoruesit e sistemit duhet të </a:t>
            </a:r>
            <a:r>
              <a:rPr lang="sq-AL" altLang="en-US" sz="2000" b="1" dirty="0"/>
              <a:t>pranojnë "Kushtet dhe Termat e Përgjithshme" </a:t>
            </a:r>
            <a:endParaRPr lang="en-US" altLang="en-US" sz="2000" b="1" dirty="0"/>
          </a:p>
          <a:p>
            <a:pPr algn="just">
              <a:defRPr/>
            </a:pPr>
            <a:endParaRPr lang="sq-AL" altLang="en-US" sz="2000" b="1" dirty="0"/>
          </a:p>
          <a:p>
            <a:pPr algn="just">
              <a:buFontTx/>
              <a:buAutoNum type="arabicPeriod"/>
              <a:defRPr/>
            </a:pPr>
            <a:r>
              <a:rPr lang="sq-AL" altLang="en-US" sz="2000" dirty="0"/>
              <a:t>AK duhet te shfrytëzoj platformën elektronike për te gjitha procedurat e prokurimit</a:t>
            </a:r>
          </a:p>
          <a:p>
            <a:pPr marL="0" indent="0" algn="just">
              <a:buNone/>
              <a:defRPr/>
            </a:pPr>
            <a:endParaRPr lang="en-US" altLang="en-US" sz="2000" dirty="0"/>
          </a:p>
          <a:p>
            <a:pPr marL="0" indent="0" algn="just">
              <a:buNone/>
              <a:defRPr/>
            </a:pPr>
            <a:endParaRPr lang="sq-AL" altLang="en-US" dirty="0"/>
          </a:p>
        </p:txBody>
      </p:sp>
    </p:spTree>
    <p:extLst>
      <p:ext uri="{BB962C8B-B14F-4D97-AF65-F5344CB8AC3E}">
        <p14:creationId xmlns:p14="http://schemas.microsoft.com/office/powerpoint/2010/main" val="42742044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905" y="702246"/>
            <a:ext cx="7772400" cy="537670"/>
          </a:xfrm>
        </p:spPr>
        <p:txBody>
          <a:bodyPr>
            <a:normAutofit/>
          </a:bodyPr>
          <a:lstStyle/>
          <a:p>
            <a:r>
              <a:rPr lang="sq-AL" altLang="sq-AL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Ndërprerja e procedurave të prokurimit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855" y="1623965"/>
            <a:ext cx="8410695" cy="5069459"/>
          </a:xfrm>
        </p:spPr>
        <p:txBody>
          <a:bodyPr>
            <a:normAutofit/>
          </a:bodyPr>
          <a:lstStyle/>
          <a:p>
            <a:pPr algn="just"/>
            <a:r>
              <a:rPr lang="en-US" altLang="sq-AL" sz="18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altLang="sq-AL" sz="1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Nëse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AK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ka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shkaktuar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platformë</a:t>
            </a:r>
            <a:r>
              <a:rPr lang="en-US" alt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elektronike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gjatë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udhëheqjes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procedurës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cili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gabim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pariparueshëm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verifikimit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sq-AL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nga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KRPP;</a:t>
            </a:r>
          </a:p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Procedura e prokurimit </a:t>
            </a:r>
            <a:r>
              <a:rPr lang="sq-AL" altLang="sq-AL" sz="2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pas marrjes së ofertave</a:t>
            </a:r>
            <a:r>
              <a:rPr lang="sq-AL" altLang="sq-AL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 mund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 të anulohet për arsyen e mëposhtme:</a:t>
            </a: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Tx/>
              <a:buAutoNum type="arabicPeriod"/>
            </a:pP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sq-AL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ë gjithë tenderët e përgjegjshëm përmbajnë çmime që e tejkalojnë buxhetin e AK-së</a:t>
            </a:r>
            <a:r>
              <a:rPr lang="en-US" altLang="sq-AL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378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279" y="164575"/>
            <a:ext cx="8961120" cy="103693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KONTRATAT PUBLIKE KORNIZË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830" y="1931205"/>
            <a:ext cx="8430006" cy="430136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kuptojmë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kornizë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l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publike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kornizë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marrëveshje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lidhur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periudhë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caktuar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apo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autoriteteve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kontraktuese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apo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operatorëve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ekonomik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furnizime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shërbime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punë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riparim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mirëmbajtje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vendosë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termet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kushtet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sipas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cilave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jepen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urdhërat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apo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jepen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ndihmëse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algn="l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493414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91"/>
            <a:ext cx="7772400" cy="46086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KONTRATAT PUBLIKE KORNIZË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047890"/>
            <a:ext cx="8796550" cy="581011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kohëzgjatje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se 36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muaj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Përdoret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hapur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kufizuar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negociuar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lidhet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këtë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caktohen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kushtet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ose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disa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OE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paku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jo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kushtet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caktohen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Sasia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parashikuar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është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indikative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Mospërputhja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lejuar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mund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jet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shumë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se plus/minus 30%.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Kjo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deklarohet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DT.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rast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tejkalohet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marrë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para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sysh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datën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skadimit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ndërpritet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automatikisht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Pragu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+/-30%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vlen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Lote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pozicion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artikull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Kur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nuk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sasia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indikative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AK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lidhë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kontratë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me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njësi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sq-A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dhe mund të realizohet deri në vlerë të parashikuar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poentohet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Shërben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vetëm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hapje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vlerësim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zgjedhë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çmimin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ulët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017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87029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Njoftimi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për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nënshkrimin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kontratës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1124700"/>
            <a:ext cx="8679530" cy="599118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altLang="sq-A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q-AL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AK përgatitjen e Njoftimit për nënshkrim të kontratës duhet </a:t>
            </a:r>
            <a:r>
              <a:rPr lang="sq-AL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t‘a</a:t>
            </a:r>
            <a:r>
              <a:rPr lang="sq-AL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bëjë nëpërmjet funksionit “nënshkrimi i kontratës” në sistem të prokurimit elektronik. Gjatë përgatitjes se Njoftimit për nënshkrim të kontratës AK duhet qe me kujdes të plotësoj të gjitha të dhënat që kërkohen në hapat </a:t>
            </a:r>
            <a:r>
              <a:rPr lang="sq-AL" sz="2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përkates</a:t>
            </a:r>
            <a:r>
              <a:rPr lang="sq-AL" sz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të funksionit “ nënshkrimi i kontratës”, përfshire ngarkimin e kontratës se nënshkruar.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0848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Rot="1" noChangeArrowheads="1"/>
          </p:cNvSpPr>
          <p:nvPr/>
        </p:nvSpPr>
        <p:spPr bwMode="auto">
          <a:xfrm>
            <a:off x="2947708" y="1585912"/>
            <a:ext cx="2228850" cy="35718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defTabSz="404813"/>
            <a:r>
              <a:rPr lang="en-GB" sz="2000" b="1" dirty="0"/>
              <a:t>     TABELA  II</a:t>
            </a:r>
            <a:br>
              <a:rPr lang="en-GB" sz="2000" b="1" dirty="0"/>
            </a:br>
            <a:r>
              <a:rPr lang="en-GB" sz="2000" b="1" dirty="0" err="1"/>
              <a:t>Kodi</a:t>
            </a:r>
            <a:r>
              <a:rPr lang="en-GB" sz="2000" b="1" dirty="0"/>
              <a:t> i </a:t>
            </a:r>
            <a:r>
              <a:rPr lang="en-GB" sz="2000" b="1" dirty="0" err="1"/>
              <a:t>vlerës</a:t>
            </a:r>
            <a:r>
              <a:rPr lang="en-GB" sz="2000" b="1" dirty="0"/>
              <a:t> </a:t>
            </a:r>
            <a:r>
              <a:rPr lang="en-GB" sz="2000" b="1" dirty="0" err="1"/>
              <a:t>së</a:t>
            </a:r>
            <a:r>
              <a:rPr lang="en-GB" sz="2000" b="1" dirty="0"/>
              <a:t> </a:t>
            </a:r>
            <a:r>
              <a:rPr lang="en-GB" sz="2000" b="1" dirty="0" err="1"/>
              <a:t>parashikuar</a:t>
            </a: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/>
              <a:t>	</a:t>
            </a:r>
            <a:br>
              <a:rPr lang="en-GB" sz="2000" b="1" dirty="0"/>
            </a:br>
            <a:r>
              <a:rPr lang="en-US" sz="1800" b="1" dirty="0">
                <a:solidFill>
                  <a:srgbClr val="CC0000"/>
                </a:solidFill>
              </a:rPr>
              <a:t>1	</a:t>
            </a:r>
            <a:r>
              <a:rPr lang="en-US" sz="1800" b="1" dirty="0" err="1"/>
              <a:t>Vlerë</a:t>
            </a:r>
            <a:r>
              <a:rPr lang="en-US" sz="1800" b="1" dirty="0"/>
              <a:t> e </a:t>
            </a:r>
            <a:r>
              <a:rPr lang="en-US" sz="1800" b="1" dirty="0" err="1"/>
              <a:t>Madhe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>
                <a:solidFill>
                  <a:srgbClr val="CC0000"/>
                </a:solidFill>
              </a:rPr>
              <a:t>2	</a:t>
            </a:r>
            <a:r>
              <a:rPr lang="en-US" sz="1800" b="1" dirty="0" err="1"/>
              <a:t>Vlerë</a:t>
            </a:r>
            <a:r>
              <a:rPr lang="en-US" sz="1800" b="1" dirty="0"/>
              <a:t> e </a:t>
            </a:r>
            <a:r>
              <a:rPr lang="en-US" sz="1800" b="1" dirty="0" err="1"/>
              <a:t>Mesme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>
                <a:solidFill>
                  <a:srgbClr val="CC0000"/>
                </a:solidFill>
              </a:rPr>
              <a:t>3</a:t>
            </a:r>
            <a:r>
              <a:rPr lang="en-US" sz="1800" b="1" dirty="0"/>
              <a:t>	</a:t>
            </a:r>
            <a:r>
              <a:rPr lang="en-US" sz="1800" b="1" dirty="0" err="1"/>
              <a:t>Vlerë</a:t>
            </a:r>
            <a:r>
              <a:rPr lang="en-US" sz="1800" b="1" dirty="0"/>
              <a:t> e </a:t>
            </a:r>
            <a:r>
              <a:rPr lang="en-US" sz="1800" b="1" dirty="0" err="1"/>
              <a:t>Vogël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>
                <a:solidFill>
                  <a:srgbClr val="CC0000"/>
                </a:solidFill>
              </a:rPr>
              <a:t>4</a:t>
            </a:r>
            <a:r>
              <a:rPr lang="en-US" sz="1800" b="1" dirty="0"/>
              <a:t>	</a:t>
            </a:r>
            <a:r>
              <a:rPr lang="en-US" sz="1800" b="1" dirty="0" err="1"/>
              <a:t>Vlerë</a:t>
            </a:r>
            <a:r>
              <a:rPr lang="en-US" sz="1800" b="1" dirty="0"/>
              <a:t> </a:t>
            </a:r>
            <a:r>
              <a:rPr lang="en-US" sz="1800" b="1" dirty="0" err="1"/>
              <a:t>minimale</a:t>
            </a:r>
            <a:endParaRPr lang="en-US" sz="1800" b="1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470739" y="332452"/>
            <a:ext cx="3403386" cy="628424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Text Box 190"/>
          <p:cNvSpPr txBox="1">
            <a:spLocks noChangeArrowheads="1"/>
          </p:cNvSpPr>
          <p:nvPr/>
        </p:nvSpPr>
        <p:spPr bwMode="auto">
          <a:xfrm>
            <a:off x="5421313" y="406400"/>
            <a:ext cx="3375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" name="Rectangle 191"/>
          <p:cNvSpPr>
            <a:spLocks noChangeArrowheads="1"/>
          </p:cNvSpPr>
          <p:nvPr/>
        </p:nvSpPr>
        <p:spPr bwMode="auto">
          <a:xfrm>
            <a:off x="423863" y="5656263"/>
            <a:ext cx="36099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Text Box 192"/>
          <p:cNvSpPr txBox="1">
            <a:spLocks noChangeArrowheads="1"/>
          </p:cNvSpPr>
          <p:nvPr/>
        </p:nvSpPr>
        <p:spPr bwMode="auto">
          <a:xfrm>
            <a:off x="423863" y="5772150"/>
            <a:ext cx="3341687" cy="4064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 err="1"/>
              <a:t>Shembuj</a:t>
            </a:r>
            <a:r>
              <a:rPr lang="en-US" sz="2000" i="1" dirty="0"/>
              <a:t>:  136, 323, 311</a:t>
            </a:r>
          </a:p>
        </p:txBody>
      </p:sp>
      <p:sp>
        <p:nvSpPr>
          <p:cNvPr id="22" name="Text Box 98"/>
          <p:cNvSpPr txBox="1">
            <a:spLocks noChangeArrowheads="1"/>
          </p:cNvSpPr>
          <p:nvPr/>
        </p:nvSpPr>
        <p:spPr bwMode="auto">
          <a:xfrm>
            <a:off x="5570531" y="1112480"/>
            <a:ext cx="3456450" cy="492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972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GB" sz="2000" dirty="0"/>
              <a:t>            TABELA III</a:t>
            </a:r>
          </a:p>
          <a:p>
            <a:pPr>
              <a:spcBef>
                <a:spcPct val="5000"/>
              </a:spcBef>
            </a:pPr>
            <a:r>
              <a:rPr lang="en-GB" sz="2000" dirty="0"/>
              <a:t>     </a:t>
            </a:r>
            <a:r>
              <a:rPr lang="en-GB" sz="2000" dirty="0" err="1"/>
              <a:t>Kodi</a:t>
            </a:r>
            <a:r>
              <a:rPr lang="en-GB" sz="2000" dirty="0"/>
              <a:t> i </a:t>
            </a:r>
            <a:r>
              <a:rPr lang="en-GB" sz="2000" dirty="0" err="1"/>
              <a:t>Procedur</a:t>
            </a:r>
            <a:r>
              <a:rPr lang="en-GB" dirty="0" err="1"/>
              <a:t>ë</a:t>
            </a:r>
            <a:r>
              <a:rPr lang="en-GB" sz="2000" dirty="0" err="1"/>
              <a:t>s</a:t>
            </a:r>
            <a:endParaRPr lang="en-GB" sz="2000" dirty="0"/>
          </a:p>
          <a:p>
            <a:pPr>
              <a:spcBef>
                <a:spcPct val="5000"/>
              </a:spcBef>
            </a:pP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1</a:t>
            </a:r>
            <a:r>
              <a:rPr lang="en-GB" sz="2000" dirty="0"/>
              <a:t>	</a:t>
            </a:r>
            <a:r>
              <a:rPr lang="en-GB" sz="2000" dirty="0" err="1"/>
              <a:t>Procedura</a:t>
            </a:r>
            <a:r>
              <a:rPr lang="en-GB" sz="2000" dirty="0"/>
              <a:t> e </a:t>
            </a:r>
            <a:r>
              <a:rPr lang="en-GB" sz="2000" dirty="0" err="1"/>
              <a:t>hapur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2</a:t>
            </a:r>
            <a:r>
              <a:rPr lang="en-GB" sz="2000" dirty="0"/>
              <a:t>	</a:t>
            </a:r>
            <a:r>
              <a:rPr lang="en-GB" sz="2000" dirty="0" err="1"/>
              <a:t>Procedura</a:t>
            </a:r>
            <a:r>
              <a:rPr lang="en-GB" sz="2000" dirty="0"/>
              <a:t> e </a:t>
            </a:r>
            <a:r>
              <a:rPr lang="en-GB" sz="2000" dirty="0" err="1"/>
              <a:t>Kufizuar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3</a:t>
            </a:r>
            <a:r>
              <a:rPr lang="en-GB" sz="2000" dirty="0"/>
              <a:t>	</a:t>
            </a:r>
            <a:r>
              <a:rPr lang="en-GB" sz="2000" dirty="0" err="1"/>
              <a:t>Konkurs</a:t>
            </a:r>
            <a:r>
              <a:rPr lang="en-GB" sz="2000" dirty="0"/>
              <a:t> </a:t>
            </a:r>
            <a:r>
              <a:rPr lang="en-GB" sz="2000" dirty="0" err="1"/>
              <a:t>Projektimi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4</a:t>
            </a:r>
            <a:r>
              <a:rPr lang="en-GB" sz="2000" dirty="0"/>
              <a:t>	Proc. </a:t>
            </a:r>
            <a:r>
              <a:rPr lang="en-GB" sz="2000" dirty="0" err="1"/>
              <a:t>Kon</a:t>
            </a:r>
            <a:r>
              <a:rPr lang="en-GB" sz="2000" dirty="0"/>
              <a:t>. me  neg.           </a:t>
            </a:r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5   </a:t>
            </a:r>
            <a:r>
              <a:rPr lang="en-GB" sz="2000" dirty="0" err="1"/>
              <a:t>Procedura</a:t>
            </a:r>
            <a:r>
              <a:rPr lang="en-GB" sz="2000" dirty="0"/>
              <a:t> e </a:t>
            </a:r>
            <a:r>
              <a:rPr lang="en-GB" sz="2000" dirty="0" err="1"/>
              <a:t>negociuar</a:t>
            </a:r>
            <a:r>
              <a:rPr lang="en-GB" sz="2000" dirty="0"/>
              <a:t> 	pa </a:t>
            </a:r>
            <a:r>
              <a:rPr lang="en-GB" sz="2000" dirty="0" err="1"/>
              <a:t>publikimin</a:t>
            </a:r>
            <a:r>
              <a:rPr lang="en-GB" sz="2000" dirty="0"/>
              <a:t> e 	</a:t>
            </a:r>
            <a:r>
              <a:rPr lang="en-GB" sz="2000" dirty="0" err="1"/>
              <a:t>njoftimit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kontratë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6</a:t>
            </a:r>
            <a:r>
              <a:rPr lang="en-GB" sz="2000" dirty="0"/>
              <a:t>	</a:t>
            </a:r>
            <a:r>
              <a:rPr lang="en-GB" sz="2000" dirty="0" err="1"/>
              <a:t>Procedura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kuotimin</a:t>
            </a:r>
            <a:r>
              <a:rPr lang="en-GB" sz="2000" dirty="0"/>
              <a:t> 	e </a:t>
            </a:r>
            <a:r>
              <a:rPr lang="en-GB" sz="2000" dirty="0" err="1"/>
              <a:t>çmimeve</a:t>
            </a:r>
            <a:endParaRPr lang="en-GB" sz="2000" dirty="0"/>
          </a:p>
          <a:p>
            <a:pPr>
              <a:spcBef>
                <a:spcPct val="5000"/>
              </a:spcBef>
            </a:pPr>
            <a:r>
              <a:rPr lang="en-GB" sz="2000" dirty="0">
                <a:solidFill>
                  <a:srgbClr val="CC0000"/>
                </a:solidFill>
              </a:rPr>
              <a:t>7</a:t>
            </a:r>
            <a:r>
              <a:rPr lang="en-GB" sz="2000" dirty="0"/>
              <a:t>	(</a:t>
            </a:r>
            <a:r>
              <a:rPr lang="en-GB" sz="2000" dirty="0" err="1"/>
              <a:t>Procedura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vlera</a:t>
            </a:r>
            <a:r>
              <a:rPr lang="en-GB" sz="2000" dirty="0"/>
              <a:t> 	</a:t>
            </a:r>
            <a:r>
              <a:rPr lang="en-GB" sz="2000" dirty="0" err="1"/>
              <a:t>minimale</a:t>
            </a:r>
            <a:r>
              <a:rPr lang="en-GB" sz="2000" dirty="0"/>
              <a:t>)</a:t>
            </a:r>
          </a:p>
          <a:p>
            <a:pPr>
              <a:spcBef>
                <a:spcPct val="5000"/>
              </a:spcBef>
            </a:pPr>
            <a:endParaRPr lang="en-US" sz="20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5" y="574674"/>
            <a:ext cx="244475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220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005" y="740649"/>
            <a:ext cx="6073701" cy="58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8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5913" y="279400"/>
            <a:ext cx="8510587" cy="817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PLANIFIKIMI I PROKURIMIT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301625" y="1470345"/>
            <a:ext cx="8540750" cy="3471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HAPI I PARË NË PROCESIN E PROKURIMIT</a:t>
            </a:r>
          </a:p>
          <a:p>
            <a:pPr eaLnBrk="1" hangingPunct="1"/>
            <a:endParaRPr lang="en-GB" alt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Planifikimi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identifikoj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detaje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arsyeshme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”:</a:t>
            </a:r>
          </a:p>
          <a:p>
            <a:pPr lvl="1" eaLnBrk="1" hangingPunct="1"/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gjitha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furnizimet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altLang="en-US" sz="2400" b="1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shërbimet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dhe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punët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autoriteti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kontraktues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mendon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prokurojë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përgjatë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vitit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ardhshëm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altLang="en-US" sz="24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fiskal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lvl="1" eaLnBrk="1" hangingPunct="1"/>
            <a:r>
              <a:rPr lang="en-GB" altLang="en-US" sz="2400" b="1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Konkurset</a:t>
            </a:r>
            <a:r>
              <a:rPr lang="en-GB" altLang="en-US" sz="2400" b="1" u="sng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e </a:t>
            </a:r>
            <a:r>
              <a:rPr lang="en-GB" altLang="en-US" sz="2400" b="1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projektimit</a:t>
            </a:r>
            <a:r>
              <a:rPr lang="en-GB" altLang="en-US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endParaRPr lang="en-US" altLang="en-US" sz="2400" b="1" dirty="0">
              <a:solidFill>
                <a:srgbClr val="66FF99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endParaRPr lang="en-GB" alt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55425" y="4734771"/>
            <a:ext cx="8526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LPP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. 04/L-042,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ndryshuar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dhe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plotësuar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me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Ligjin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. 04/L-237,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Ligjin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Nr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. 05/L-068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dhe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Ligjin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05/L-092, </a:t>
            </a:r>
            <a:r>
              <a:rPr lang="en-US" altLang="en-US" sz="1800" b="0" dirty="0" err="1">
                <a:solidFill>
                  <a:schemeClr val="tx1"/>
                </a:solidFill>
                <a:latin typeface="Arial" charset="0"/>
              </a:rPr>
              <a:t>Neni</a:t>
            </a:r>
            <a:r>
              <a:rPr lang="en-US" altLang="en-US" sz="1800" b="0" dirty="0">
                <a:solidFill>
                  <a:schemeClr val="tx1"/>
                </a:solidFill>
                <a:latin typeface="Arial" charset="0"/>
              </a:rPr>
              <a:t> 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080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1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PLANIFIKIMI I PROKURIMIT</a:t>
            </a:r>
            <a:endParaRPr lang="en-US" sz="1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843" name="AutoShape 3"/>
          <p:cNvSpPr>
            <a:spLocks noGrp="1" noChangeArrowheads="1"/>
          </p:cNvSpPr>
          <p:nvPr>
            <p:ph idx="1"/>
          </p:nvPr>
        </p:nvSpPr>
        <p:spPr>
          <a:xfrm>
            <a:off x="1403350" y="1125538"/>
            <a:ext cx="5329238" cy="574675"/>
          </a:xfrm>
          <a:prstGeom prst="flowChartOffpageConnector">
            <a:avLst/>
          </a:prstGeom>
          <a:ln w="28575">
            <a:solidFill>
              <a:srgbClr val="FFFF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GB" sz="1800" b="1" dirty="0" err="1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Plani</a:t>
            </a:r>
            <a:r>
              <a:rPr lang="en-GB" sz="1800" b="1" dirty="0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Preliminar</a:t>
            </a:r>
            <a:r>
              <a:rPr lang="en-GB" sz="1800" b="1" dirty="0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800" b="1" dirty="0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800" b="1" dirty="0" err="1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Prokrumit</a:t>
            </a:r>
            <a:r>
              <a:rPr lang="en-GB" sz="1800" b="1" dirty="0">
                <a:solidFill>
                  <a:srgbClr val="CCFF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1800" b="1" dirty="0">
              <a:solidFill>
                <a:srgbClr val="CCFF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547813" y="1773238"/>
            <a:ext cx="27733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2000">
                <a:latin typeface="Arial" charset="0"/>
              </a:rPr>
              <a:t>Para 1 Dhjetorit</a:t>
            </a:r>
          </a:p>
        </p:txBody>
      </p:sp>
      <p:cxnSp>
        <p:nvCxnSpPr>
          <p:cNvPr id="163845" name="AutoShape 5"/>
          <p:cNvCxnSpPr>
            <a:cxnSpLocks noChangeShapeType="1"/>
            <a:stCxn id="163843" idx="3"/>
            <a:endCxn id="163846" idx="0"/>
          </p:cNvCxnSpPr>
          <p:nvPr/>
        </p:nvCxnSpPr>
        <p:spPr bwMode="auto">
          <a:xfrm>
            <a:off x="6732588" y="1412875"/>
            <a:ext cx="1189037" cy="1368425"/>
          </a:xfrm>
          <a:prstGeom prst="bentConnector2">
            <a:avLst/>
          </a:prstGeom>
          <a:noFill/>
          <a:ln w="127000">
            <a:solidFill>
              <a:srgbClr val="FF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7164388" y="2781300"/>
            <a:ext cx="1512887" cy="863600"/>
          </a:xfrm>
          <a:prstGeom prst="flowChartInternalStora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en-US" sz="2800">
                <a:solidFill>
                  <a:srgbClr val="111111"/>
                </a:solidFill>
                <a:latin typeface="Arial" charset="0"/>
              </a:rPr>
              <a:t>ZKA</a:t>
            </a:r>
            <a:endParaRPr lang="en-US" altLang="en-US" sz="2800">
              <a:solidFill>
                <a:srgbClr val="111111"/>
              </a:solidFill>
              <a:latin typeface="Arial" charset="0"/>
            </a:endParaRPr>
          </a:p>
        </p:txBody>
      </p:sp>
      <p:graphicFrame>
        <p:nvGraphicFramePr>
          <p:cNvPr id="163847" name="Group 7"/>
          <p:cNvGraphicFramePr>
            <a:graphicFrameLocks noGrp="1"/>
          </p:cNvGraphicFramePr>
          <p:nvPr/>
        </p:nvGraphicFramePr>
        <p:xfrm>
          <a:off x="250825" y="0"/>
          <a:ext cx="360363" cy="6858000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Tetor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vert="eaVert" anchor="ctr" anchorCtr="1" horzOverflow="overflow">
                    <a:lnL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Nëntor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vert="eaVert" anchor="ctr" anchorCtr="1" horzOverflow="overflow">
                    <a:lnL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Dhjetor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vert="eaVert" anchor="ctr" anchorCtr="1" horzOverflow="overflow">
                    <a:lnL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857" name="AutoShape 17"/>
          <p:cNvSpPr>
            <a:spLocks/>
          </p:cNvSpPr>
          <p:nvPr/>
        </p:nvSpPr>
        <p:spPr bwMode="auto">
          <a:xfrm>
            <a:off x="1042988" y="2952750"/>
            <a:ext cx="2222500" cy="863600"/>
          </a:xfrm>
          <a:prstGeom prst="borderCallout1">
            <a:avLst>
              <a:gd name="adj1" fmla="val -8824"/>
              <a:gd name="adj2" fmla="val 93653"/>
              <a:gd name="adj3" fmla="val -8824"/>
              <a:gd name="adj4" fmla="val -21162"/>
            </a:avLst>
          </a:prstGeom>
          <a:solidFill>
            <a:srgbClr val="FFCC99"/>
          </a:solidFill>
          <a:ln w="50800">
            <a:solidFill>
              <a:srgbClr val="FF0000"/>
            </a:solidFill>
            <a:miter lim="800000"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0" i="1" dirty="0" err="1">
                <a:latin typeface="Arial" charset="0"/>
              </a:rPr>
              <a:t>Shpallja</a:t>
            </a:r>
            <a:r>
              <a:rPr lang="en-GB" altLang="en-US" sz="1800" b="0" i="1" dirty="0">
                <a:latin typeface="Arial" charset="0"/>
              </a:rPr>
              <a:t> e </a:t>
            </a:r>
          </a:p>
          <a:p>
            <a:pPr algn="ctr"/>
            <a:r>
              <a:rPr lang="en-GB" altLang="en-US" sz="1800" b="0" i="1" dirty="0" err="1">
                <a:latin typeface="Arial" charset="0"/>
              </a:rPr>
              <a:t>Miratimit</a:t>
            </a:r>
            <a:r>
              <a:rPr lang="en-GB" altLang="en-US" sz="1800" b="0" i="1" dirty="0">
                <a:latin typeface="Arial" charset="0"/>
              </a:rPr>
              <a:t> </a:t>
            </a:r>
            <a:r>
              <a:rPr lang="en-GB" altLang="en-US" sz="1800" b="0" i="1" dirty="0" err="1">
                <a:latin typeface="Arial" charset="0"/>
              </a:rPr>
              <a:t>të</a:t>
            </a:r>
            <a:r>
              <a:rPr lang="en-GB" altLang="en-US" sz="1800" b="0" i="1" dirty="0">
                <a:latin typeface="Arial" charset="0"/>
              </a:rPr>
              <a:t> </a:t>
            </a:r>
            <a:r>
              <a:rPr lang="en-GB" altLang="en-US" sz="1800" b="0" i="1" dirty="0" err="1">
                <a:latin typeface="Arial" charset="0"/>
              </a:rPr>
              <a:t>buxhetit</a:t>
            </a:r>
            <a:endParaRPr lang="en-GB" altLang="en-US" sz="1800" b="0" i="1" dirty="0">
              <a:latin typeface="Arial" charset="0"/>
            </a:endParaRPr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>
            <a:off x="611188" y="1916113"/>
            <a:ext cx="865187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>
            <a:off x="900113" y="2852738"/>
            <a:ext cx="0" cy="1439862"/>
          </a:xfrm>
          <a:prstGeom prst="line">
            <a:avLst/>
          </a:prstGeom>
          <a:noFill/>
          <a:ln w="76200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1000125" y="3775075"/>
            <a:ext cx="252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en-US" dirty="0">
                <a:solidFill>
                  <a:srgbClr val="CC0000"/>
                </a:solidFill>
                <a:latin typeface="Arial" charset="0"/>
              </a:rPr>
              <a:t>Brenda 15 </a:t>
            </a:r>
            <a:r>
              <a:rPr lang="fr-FR" altLang="en-US" dirty="0" err="1">
                <a:solidFill>
                  <a:srgbClr val="CC0000"/>
                </a:solidFill>
                <a:latin typeface="Arial" charset="0"/>
              </a:rPr>
              <a:t>ditë</a:t>
            </a:r>
            <a:endParaRPr lang="en-US" altLang="en-US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63861" name="AutoShape 21"/>
          <p:cNvSpPr>
            <a:spLocks noChangeArrowheads="1"/>
          </p:cNvSpPr>
          <p:nvPr/>
        </p:nvSpPr>
        <p:spPr bwMode="auto">
          <a:xfrm>
            <a:off x="1584325" y="5310188"/>
            <a:ext cx="5473700" cy="806450"/>
          </a:xfrm>
          <a:prstGeom prst="flowChartOffpageConnector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GB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Plani</a:t>
            </a:r>
            <a:r>
              <a:rPr lang="en-GB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Final i </a:t>
            </a:r>
            <a:r>
              <a:rPr lang="en-GB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Prokurimit</a:t>
            </a:r>
            <a:r>
              <a:rPr lang="en-GB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publikohet</a:t>
            </a:r>
            <a:r>
              <a:rPr lang="en-GB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dirty="0" err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në</a:t>
            </a:r>
            <a:r>
              <a:rPr lang="en-GB" dirty="0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SEPP</a:t>
            </a:r>
            <a:endParaRPr lang="en-US" dirty="0">
              <a:solidFill>
                <a:srgbClr val="CC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cxnSp>
        <p:nvCxnSpPr>
          <p:cNvPr id="163862" name="AutoShape 22"/>
          <p:cNvCxnSpPr>
            <a:cxnSpLocks noChangeShapeType="1"/>
            <a:stCxn id="163861" idx="3"/>
          </p:cNvCxnSpPr>
          <p:nvPr/>
        </p:nvCxnSpPr>
        <p:spPr bwMode="auto">
          <a:xfrm flipV="1">
            <a:off x="7058025" y="4595813"/>
            <a:ext cx="855663" cy="1117600"/>
          </a:xfrm>
          <a:prstGeom prst="bentConnector2">
            <a:avLst/>
          </a:prstGeom>
          <a:noFill/>
          <a:ln w="127000">
            <a:solidFill>
              <a:srgbClr val="FF0000"/>
            </a:solidFill>
            <a:miter lim="800000"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7156450" y="3994150"/>
            <a:ext cx="1512888" cy="4762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rgbClr val="66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     AQP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49EC-AD9C-499E-93F6-B952DDA697A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 bwMode="auto">
          <a:xfrm>
            <a:off x="3762375" y="3048000"/>
            <a:ext cx="4110038" cy="3455988"/>
          </a:xfrm>
          <a:prstGeom prst="ellipse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2343150" y="855663"/>
            <a:ext cx="4111625" cy="34242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6415088" y="4926013"/>
            <a:ext cx="112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KOHA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3762375" y="992188"/>
            <a:ext cx="1273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KOSTO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655638" y="3006725"/>
            <a:ext cx="4032250" cy="35385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700914" y="4926013"/>
            <a:ext cx="193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KUALITETI</a:t>
            </a:r>
          </a:p>
        </p:txBody>
      </p:sp>
      <p:sp>
        <p:nvSpPr>
          <p:cNvPr id="9" name="Isosceles Triangle 8"/>
          <p:cNvSpPr/>
          <p:nvPr/>
        </p:nvSpPr>
        <p:spPr bwMode="auto">
          <a:xfrm>
            <a:off x="2536825" y="1662113"/>
            <a:ext cx="3724275" cy="3495675"/>
          </a:xfrm>
          <a:prstGeom prst="triangle">
            <a:avLst/>
          </a:prstGeom>
          <a:noFill/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1690688" y="5387975"/>
            <a:ext cx="13051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</a:rPr>
              <a:t>E MIRË</a:t>
            </a:r>
          </a:p>
        </p:txBody>
      </p:sp>
      <p:sp>
        <p:nvSpPr>
          <p:cNvPr id="12300" name="TextBox 17"/>
          <p:cNvSpPr txBox="1">
            <a:spLocks noChangeArrowheads="1"/>
          </p:cNvSpPr>
          <p:nvPr/>
        </p:nvSpPr>
        <p:spPr bwMode="auto">
          <a:xfrm>
            <a:off x="4597400" y="1454150"/>
            <a:ext cx="1220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</a:rPr>
              <a:t>E LIRË</a:t>
            </a:r>
          </a:p>
        </p:txBody>
      </p:sp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5491163" y="5364163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C00000"/>
                </a:solidFill>
              </a:rPr>
              <a:t>SHPEJT</a:t>
            </a:r>
          </a:p>
        </p:txBody>
      </p:sp>
      <p:sp>
        <p:nvSpPr>
          <p:cNvPr id="12302" name="TextBox 19"/>
          <p:cNvSpPr txBox="1">
            <a:spLocks noChangeArrowheads="1"/>
          </p:cNvSpPr>
          <p:nvPr/>
        </p:nvSpPr>
        <p:spPr bwMode="auto">
          <a:xfrm>
            <a:off x="3822700" y="3544888"/>
            <a:ext cx="1154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UTOPI</a:t>
            </a:r>
          </a:p>
        </p:txBody>
      </p:sp>
      <p:sp>
        <p:nvSpPr>
          <p:cNvPr id="12303" name="TextBox 20"/>
          <p:cNvSpPr txBox="1">
            <a:spLocks noChangeArrowheads="1"/>
          </p:cNvSpPr>
          <p:nvPr/>
        </p:nvSpPr>
        <p:spPr bwMode="auto">
          <a:xfrm>
            <a:off x="5464175" y="3314700"/>
            <a:ext cx="159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Cilësia</a:t>
            </a:r>
            <a:r>
              <a:rPr lang="en-US" altLang="en-US" dirty="0"/>
              <a:t>  e</a:t>
            </a:r>
          </a:p>
        </p:txBody>
      </p:sp>
      <p:sp>
        <p:nvSpPr>
          <p:cNvPr id="12304" name="TextBox 21"/>
          <p:cNvSpPr txBox="1">
            <a:spLocks noChangeArrowheads="1"/>
          </p:cNvSpPr>
          <p:nvPr/>
        </p:nvSpPr>
        <p:spPr bwMode="auto">
          <a:xfrm>
            <a:off x="5802313" y="3640138"/>
            <a:ext cx="920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dobët</a:t>
            </a:r>
            <a:endParaRPr lang="en-US" altLang="en-US" dirty="0"/>
          </a:p>
        </p:txBody>
      </p:sp>
      <p:sp>
        <p:nvSpPr>
          <p:cNvPr id="12305" name="TextBox 22"/>
          <p:cNvSpPr txBox="1">
            <a:spLocks noChangeArrowheads="1"/>
          </p:cNvSpPr>
          <p:nvPr/>
        </p:nvSpPr>
        <p:spPr bwMode="auto">
          <a:xfrm>
            <a:off x="3694113" y="5272088"/>
            <a:ext cx="1410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Shtrenjtë</a:t>
            </a:r>
            <a:endParaRPr lang="en-US" altLang="en-US" dirty="0"/>
          </a:p>
        </p:txBody>
      </p:sp>
      <p:sp>
        <p:nvSpPr>
          <p:cNvPr id="12306" name="TextBox 23"/>
          <p:cNvSpPr txBox="1">
            <a:spLocks noChangeArrowheads="1"/>
          </p:cNvSpPr>
          <p:nvPr/>
        </p:nvSpPr>
        <p:spPr bwMode="auto">
          <a:xfrm>
            <a:off x="2039938" y="3082925"/>
            <a:ext cx="1261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err="1"/>
              <a:t>Ngadalë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DD9795-B064-4D36-9913-0AA3EC4854C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8828</TotalTime>
  <Words>3733</Words>
  <Application>Microsoft Office PowerPoint</Application>
  <PresentationFormat>On-screen Show (4:3)</PresentationFormat>
  <Paragraphs>465</Paragraphs>
  <Slides>65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8" baseType="lpstr">
      <vt:lpstr>Arial</vt:lpstr>
      <vt:lpstr>Calibri</vt:lpstr>
      <vt:lpstr>Calibri Light</vt:lpstr>
      <vt:lpstr>Calibria</vt:lpstr>
      <vt:lpstr>Cambria</vt:lpstr>
      <vt:lpstr>굴림</vt:lpstr>
      <vt:lpstr>MS Mincho</vt:lpstr>
      <vt:lpstr>Open Sans</vt:lpstr>
      <vt:lpstr>Segoe UI</vt:lpstr>
      <vt:lpstr>Times</vt:lpstr>
      <vt:lpstr>Times New Roman</vt:lpstr>
      <vt:lpstr>Wingdings</vt:lpstr>
      <vt:lpstr>Office Theme</vt:lpstr>
      <vt:lpstr>PowerPoint Presentation</vt:lpstr>
      <vt:lpstr>Përmbledhje</vt:lpstr>
      <vt:lpstr>Përmbajtja: </vt:lpstr>
      <vt:lpstr>Përmbajtja:</vt:lpstr>
      <vt:lpstr>PowerPoint Presentation</vt:lpstr>
      <vt:lpstr> Kërkesat për përdoruesit e sistemit të Prokurimit elektronik </vt:lpstr>
      <vt:lpstr>PLANIFIKIMI I PROKURIMIT</vt:lpstr>
      <vt:lpstr>PLANIFIKIMI I PROKURIMIT</vt:lpstr>
      <vt:lpstr>PowerPoint Presentation</vt:lpstr>
      <vt:lpstr>PowerPoint Presentation</vt:lpstr>
      <vt:lpstr>Dështimi për të kryer planifikimin e prokurimit</vt:lpstr>
      <vt:lpstr>FORMULARI I PLANIFIKIMIT TË PROKURIMIT</vt:lpstr>
      <vt:lpstr>NJOFTIMI PARAPRAK</vt:lpstr>
      <vt:lpstr>NJOFTIMI PARAPRAK</vt:lpstr>
      <vt:lpstr>PowerPoint Presentation</vt:lpstr>
      <vt:lpstr>VLERËSIMI I NEVOJAVE &amp; PËRCAKTIMI  I DISPONUESHMËRISË Së MJETEVE </vt:lpstr>
      <vt:lpstr>PowerPoint Presentation</vt:lpstr>
      <vt:lpstr>PowerPoint Presentation</vt:lpstr>
      <vt:lpstr>Deklarata e nevojave dhe përcaktimi i disponueshmërisë së fondeve</vt:lpstr>
      <vt:lpstr>Llojet e procedurave të prokurimit  </vt:lpstr>
      <vt:lpstr>PowerPoint Presentation</vt:lpstr>
      <vt:lpstr>PARASHIKIMI I VLERËS</vt:lpstr>
      <vt:lpstr>PARASHIKIMI I VLERËS</vt:lpstr>
      <vt:lpstr>PowerPoint Presentation</vt:lpstr>
      <vt:lpstr>PowerPoint Presentation</vt:lpstr>
      <vt:lpstr>PowerPoint Presentation</vt:lpstr>
      <vt:lpstr>PowerPoint Presentation</vt:lpstr>
      <vt:lpstr>KOHËZGJATJA E KONTRATAVE DHE NUMRI I PROKURIMIT</vt:lpstr>
      <vt:lpstr>                                NUMRI I PROKURIMIT</vt:lpstr>
      <vt:lpstr>Kodet për klasifikim të llojeve të kontratave</vt:lpstr>
      <vt:lpstr> DOSJA E TENDERIT</vt:lpstr>
      <vt:lpstr>DOSJA E TENDERIT </vt:lpstr>
      <vt:lpstr>PowerPoint Presentation</vt:lpstr>
      <vt:lpstr>DOSJA E TENDERIT </vt:lpstr>
      <vt:lpstr>DOSJA E TENDERIT </vt:lpstr>
      <vt:lpstr>DOSJA E TENDERIT</vt:lpstr>
      <vt:lpstr>MOSTRAT E TENDERËVE</vt:lpstr>
      <vt:lpstr>Informacione Sekrete të Biznesit dhe Qasja në Dokumentacion</vt:lpstr>
      <vt:lpstr>Ofrimi i informacioneve shtesë ose sqarimeve dhe zgjatjet e afateve kohore</vt:lpstr>
      <vt:lpstr>Grup i Operatorëve Ekonomik</vt:lpstr>
      <vt:lpstr>Grup i Operatorëve Ekonomik</vt:lpstr>
      <vt:lpstr>SIGURIMI I TENDERIT </vt:lpstr>
      <vt:lpstr>Sigurimi i tenderit</vt:lpstr>
      <vt:lpstr>PowerPoint Presentation</vt:lpstr>
      <vt:lpstr>PowerPoint Presentation</vt:lpstr>
      <vt:lpstr>PËRGATITJA E DOSJES SË TENDERIT</vt:lpstr>
      <vt:lpstr>PUBLIKIMET HAPI I PESTË NË PROCESIN E PROKURIMIT</vt:lpstr>
      <vt:lpstr>PowerPoint Presentation</vt:lpstr>
      <vt:lpstr>VALIDITETI I TENDERIT Neni 31 i RRUOPP</vt:lpstr>
      <vt:lpstr>HAPJA E TENDERËVE ELEKTRONIK </vt:lpstr>
      <vt:lpstr>VERËSIMI ITENDERËVE </vt:lpstr>
      <vt:lpstr>SQARIMI I TENDERËVE  Neni 72 i LPP-së</vt:lpstr>
      <vt:lpstr>Tenderët Jo-normalisht të Ulët</vt:lpstr>
      <vt:lpstr>Siguria e Ekzekutimit per Tenderët Jo-normalisht të Ulët</vt:lpstr>
      <vt:lpstr>NJOFTIMI I TENDERUESVE</vt:lpstr>
      <vt:lpstr>Njoftimin për Anulim të aktivitetit  të prokurimit </vt:lpstr>
      <vt:lpstr>Ndërprerja e procedurave të prokurimit</vt:lpstr>
      <vt:lpstr>PowerPoint Presentation</vt:lpstr>
      <vt:lpstr>Ndërprerja e procedurave të prokurimit</vt:lpstr>
      <vt:lpstr>Ndërprerja e procedurave të prokurimit</vt:lpstr>
      <vt:lpstr>KONTRATAT PUBLIKE KORNIZË </vt:lpstr>
      <vt:lpstr>KONTRATAT PUBLIKE KORNIZË</vt:lpstr>
      <vt:lpstr>Njoftimi për nënshkrimin e kontratës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Confirmec S.p.A</dc:title>
  <dc:creator>Louvet</dc:creator>
  <cp:lastModifiedBy>Ilirk</cp:lastModifiedBy>
  <cp:revision>342</cp:revision>
  <cp:lastPrinted>2004-09-28T16:02:00Z</cp:lastPrinted>
  <dcterms:created xsi:type="dcterms:W3CDTF">2004-05-01T18:08:20Z</dcterms:created>
  <dcterms:modified xsi:type="dcterms:W3CDTF">2024-03-18T19:19:11Z</dcterms:modified>
</cp:coreProperties>
</file>